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360" r:id="rId2"/>
    <p:sldId id="379" r:id="rId3"/>
    <p:sldId id="380" r:id="rId4"/>
    <p:sldId id="381" r:id="rId5"/>
    <p:sldId id="382" r:id="rId6"/>
    <p:sldId id="383" r:id="rId7"/>
    <p:sldId id="384" r:id="rId8"/>
    <p:sldId id="385" r:id="rId9"/>
    <p:sldId id="386" r:id="rId10"/>
    <p:sldId id="377" r:id="rId11"/>
    <p:sldId id="378" r:id="rId12"/>
    <p:sldId id="361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6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 Freedman" initials="RF" lastIdx="3" clrIdx="0">
    <p:extLst>
      <p:ext uri="{19B8F6BF-5375-455C-9EA6-DF929625EA0E}">
        <p15:presenceInfo xmlns:p15="http://schemas.microsoft.com/office/powerpoint/2012/main" userId="8ce62e0cb9a88bb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D5C2"/>
    <a:srgbClr val="DEAA9E"/>
    <a:srgbClr val="D28C7C"/>
    <a:srgbClr val="F9C010"/>
    <a:srgbClr val="000000"/>
    <a:srgbClr val="3C3839"/>
    <a:srgbClr val="3C3739"/>
    <a:srgbClr val="FEC40E"/>
    <a:srgbClr val="FEC400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25E5076-3810-47DD-B79F-674D7AD40C01}" styleName="סגנון כהה 1 - הדגשה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8023" autoAdjust="0"/>
  </p:normalViewPr>
  <p:slideViewPr>
    <p:cSldViewPr snapToGrid="0">
      <p:cViewPr varScale="1">
        <p:scale>
          <a:sx n="47" d="100"/>
          <a:sy n="47" d="100"/>
        </p:scale>
        <p:origin x="13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A7E1B-F942-4892-B1F0-FD1C476AD5C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EB8EF-5FED-456C-801C-496EC051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89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b="1" dirty="0" smtClean="0"/>
              <a:t>את תמונת</a:t>
            </a:r>
            <a:r>
              <a:rPr lang="he-IL" b="1" baseline="0" dirty="0" smtClean="0"/>
              <a:t> הרקע יש להחליף בהתאם לנושא.</a:t>
            </a:r>
          </a:p>
          <a:p>
            <a:pPr algn="r" rtl="1"/>
            <a:endParaRPr lang="he-IL" baseline="0" dirty="0" smtClean="0"/>
          </a:p>
          <a:p>
            <a:pPr algn="r" rtl="1"/>
            <a:r>
              <a:rPr lang="he-IL" baseline="0" dirty="0" smtClean="0"/>
              <a:t>הפונט בו אנחנו משתמשים הוא </a:t>
            </a:r>
            <a:r>
              <a:rPr lang="en-US" baseline="0" dirty="0" err="1" smtClean="0"/>
              <a:t>tahoma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EB8EF-5FED-456C-801C-496EC051DD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43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ניתן להשאיר לבן או לשים תמונת</a:t>
            </a:r>
            <a:r>
              <a:rPr lang="he-IL" baseline="0" dirty="0" smtClean="0"/>
              <a:t> רגע בהתאם לנושא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EB8EF-5FED-456C-801C-496EC051DD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01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ניתן להשאיר לבן או לשים תמונת</a:t>
            </a:r>
            <a:r>
              <a:rPr lang="he-IL" baseline="0" dirty="0" smtClean="0"/>
              <a:t> רגע בהתאם לנושא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EB8EF-5FED-456C-801C-496EC051DD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86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ניתן להשאיר לבן או לשים תמונת</a:t>
            </a:r>
            <a:r>
              <a:rPr lang="he-IL" baseline="0" dirty="0" smtClean="0"/>
              <a:t> רגע בהתאם לנושא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EB8EF-5FED-456C-801C-496EC051DD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88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ניתן להשאיר לבן או לשים תמונת</a:t>
            </a:r>
            <a:r>
              <a:rPr lang="he-IL" baseline="0" dirty="0" smtClean="0"/>
              <a:t> רגע בהתאם לנושא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EB8EF-5FED-456C-801C-496EC051DD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6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ניתן להשאיר לבן או לשים תמונת</a:t>
            </a:r>
            <a:r>
              <a:rPr lang="he-IL" baseline="0" dirty="0" smtClean="0"/>
              <a:t> רגע בהתאם לנושא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EB8EF-5FED-456C-801C-496EC051DD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8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ניתן להשאיר לבן או לשים תמונת</a:t>
            </a:r>
            <a:r>
              <a:rPr lang="he-IL" baseline="0" dirty="0" smtClean="0"/>
              <a:t> רגע בהתאם לנושא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EB8EF-5FED-456C-801C-496EC051DD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6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ניתן להשאיר לבן או לשים תמונת</a:t>
            </a:r>
            <a:r>
              <a:rPr lang="he-IL" baseline="0" dirty="0" smtClean="0"/>
              <a:t> רגע בהתאם לנושא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EB8EF-5FED-456C-801C-496EC051DD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26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ניתן להשאיר לבן או לשים תמונת</a:t>
            </a:r>
            <a:r>
              <a:rPr lang="he-IL" baseline="0" dirty="0" smtClean="0"/>
              <a:t> רגע בהתאם לנושא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EB8EF-5FED-456C-801C-496EC051DD6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280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ניתן להשאיר לבן או לשים תמונת</a:t>
            </a:r>
            <a:r>
              <a:rPr lang="he-IL" baseline="0" dirty="0" smtClean="0"/>
              <a:t> רגע בהתאם לנושא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EB8EF-5FED-456C-801C-496EC051DD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93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ניתן להשאיר לבן או לשים תמונת</a:t>
            </a:r>
            <a:r>
              <a:rPr lang="he-IL" baseline="0" dirty="0" smtClean="0"/>
              <a:t> רגע בהתאם לנושא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EB8EF-5FED-456C-801C-496EC051DD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31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EB8EF-5FED-456C-801C-496EC051DD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607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EB8EF-5FED-456C-801C-496EC051DD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381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EB8EF-5FED-456C-801C-496EC051DD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55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EB8EF-5FED-456C-801C-496EC051DD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81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EB8EF-5FED-456C-801C-496EC051DD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06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EB8EF-5FED-456C-801C-496EC051DD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86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EB8EF-5FED-456C-801C-496EC051DD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78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A2105EDE-898D-467C-8547-4AC56F4A6154}" type="slidenum">
              <a:rPr lang="he-IL" altLang="he-IL" smtClean="0"/>
              <a:pPr algn="l">
                <a:spcBef>
                  <a:spcPct val="0"/>
                </a:spcBef>
              </a:pPr>
              <a:t>10</a:t>
            </a:fld>
            <a:endParaRPr lang="en-US" altLang="he-IL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altLang="he-IL" dirty="0" smtClean="0"/>
              <a:t>דוגמה לזווית הסתכלות אחרת,</a:t>
            </a:r>
          </a:p>
          <a:p>
            <a:pPr eaLnBrk="1" hangingPunct="1">
              <a:spcBef>
                <a:spcPct val="0"/>
              </a:spcBef>
            </a:pPr>
            <a:r>
              <a:rPr lang="he-IL" altLang="he-IL" dirty="0" smtClean="0"/>
              <a:t>פרסומת של סוכריה</a:t>
            </a:r>
            <a:r>
              <a:rPr lang="he-IL" altLang="he-IL" baseline="0" dirty="0" smtClean="0"/>
              <a:t> ללא סוכר,</a:t>
            </a:r>
          </a:p>
          <a:p>
            <a:pPr eaLnBrk="1" hangingPunct="1">
              <a:spcBef>
                <a:spcPct val="0"/>
              </a:spcBef>
            </a:pPr>
            <a:r>
              <a:rPr lang="he-IL" altLang="he-IL" baseline="0" dirty="0" smtClean="0"/>
              <a:t>אפילו הנמלים לא רוצות אותה...</a:t>
            </a:r>
            <a:endParaRPr lang="en-US" altLang="he-IL" dirty="0" smtClean="0"/>
          </a:p>
        </p:txBody>
      </p:sp>
    </p:spTree>
    <p:extLst>
      <p:ext uri="{BB962C8B-B14F-4D97-AF65-F5344CB8AC3E}">
        <p14:creationId xmlns:p14="http://schemas.microsoft.com/office/powerpoint/2010/main" val="401172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B12A8E1-E66B-41AB-94CA-A9FB0C67D6D7}" type="slidenum">
              <a:rPr lang="he-IL" altLang="he-IL" smtClean="0"/>
              <a:pPr algn="l">
                <a:spcBef>
                  <a:spcPct val="0"/>
                </a:spcBef>
              </a:pPr>
              <a:t>11</a:t>
            </a:fld>
            <a:endParaRPr lang="en-US" altLang="he-IL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altLang="he-IL" dirty="0" smtClean="0"/>
              <a:t>הסתכלות מזווית אחרת על בעיה פשוטה שכולנו מכירים. </a:t>
            </a:r>
            <a:endParaRPr lang="en-US" altLang="he-IL" dirty="0" smtClean="0"/>
          </a:p>
        </p:txBody>
      </p:sp>
    </p:spTree>
    <p:extLst>
      <p:ext uri="{BB962C8B-B14F-4D97-AF65-F5344CB8AC3E}">
        <p14:creationId xmlns:p14="http://schemas.microsoft.com/office/powerpoint/2010/main" val="2321387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B046-F363-4991-BE87-342116DB919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81E2-3905-4A16-B740-D218315B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1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B046-F363-4991-BE87-342116DB919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81E2-3905-4A16-B740-D218315B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2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B046-F363-4991-BE87-342116DB919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81E2-3905-4A16-B740-D218315B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8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B046-F363-4991-BE87-342116DB919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81E2-3905-4A16-B740-D218315B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8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B046-F363-4991-BE87-342116DB919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81E2-3905-4A16-B740-D218315B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2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B046-F363-4991-BE87-342116DB919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81E2-3905-4A16-B740-D218315B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2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B046-F363-4991-BE87-342116DB919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81E2-3905-4A16-B740-D218315B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8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B046-F363-4991-BE87-342116DB919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81E2-3905-4A16-B740-D218315B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22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B046-F363-4991-BE87-342116DB919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81E2-3905-4A16-B740-D218315B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6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B046-F363-4991-BE87-342116DB919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81E2-3905-4A16-B740-D218315B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26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B046-F363-4991-BE87-342116DB919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81E2-3905-4A16-B740-D218315B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9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B046-F363-4991-BE87-342116DB919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C81E2-3905-4A16-B740-D218315B9B9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438" y="-247890"/>
            <a:ext cx="12684020" cy="71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4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he.wikipedia.org/wiki/%D7%94%D7%99%D7%93%D7%A8%D7%94_(%D7%A7%D7%95%D7%9E%D7%99%D7%A7%D7%A1)" TargetMode="External"/><Relationship Id="rId3" Type="http://schemas.openxmlformats.org/officeDocument/2006/relationships/image" Target="../media/image15.jpg"/><Relationship Id="rId7" Type="http://schemas.openxmlformats.org/officeDocument/2006/relationships/hyperlink" Target="https://he.wikipedia.org/wiki/S.H.I.E.L.D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e.wikipedia.org/wiki/%D7%93%D7%95%D7%A7%D7%98%D7%95%D7%A8_%D7%93%D7%95%D7%9D" TargetMode="External"/><Relationship Id="rId5" Type="http://schemas.openxmlformats.org/officeDocument/2006/relationships/hyperlink" Target="https://he.wikipedia.org/wiki/%D7%94%D7%A4%D7%A0%D7%AA%D7%A8_%D7%94%D7%A9%D7%97%D7%95%D7%A8_(%D7%A7%D7%95%D7%9E%D7%99%D7%A7%D7%A1)" TargetMode="External"/><Relationship Id="rId4" Type="http://schemas.openxmlformats.org/officeDocument/2006/relationships/hyperlink" Target="https://he.wikipedia.org/wiki/%D7%95%D7%90%D7%A7%D7%90%D7%A0%D7%93%D7%9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e.wikipedia.org/wiki/%D7%9E%D7%9C%D7%97%D7%9E%D7%AA_%D7%95%D7%99%D7%99%D7%98%D7%A0%D7%90%D7%9D" TargetMode="External"/><Relationship Id="rId5" Type="http://schemas.openxmlformats.org/officeDocument/2006/relationships/hyperlink" Target="https://he.wikipedia.org/wiki/%D7%90%D7%A4%D7%92%D7%A0%D7%99%D7%A1%D7%98%D7%9F" TargetMode="External"/><Relationship Id="rId4" Type="http://schemas.openxmlformats.org/officeDocument/2006/relationships/hyperlink" Target="https://he.wikipedia.org/wiki/%D7%90%D7%99%D7%99%D7%A8%D7%95%D7%9F_%D7%9E%D7%9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he.wikipedia.org/wiki/%D7%A1%D7%95%D7%9C%D7%9C%D7%94_%D7%97%D7%A9%D7%9E%D7%9C%D7%99%D7%AA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676103" y="4231827"/>
            <a:ext cx="5515897" cy="923330"/>
          </a:xfrm>
          <a:prstGeom prst="rect">
            <a:avLst/>
          </a:prstGeom>
          <a:solidFill>
            <a:schemeClr val="dk1">
              <a:alpha val="6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he-I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הוראה דיפרנציאלית</a:t>
            </a:r>
            <a:endParaRPr lang="he-IL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he-I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הנעת תלמידים</a:t>
            </a:r>
            <a:endParaRPr lang="he-I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98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4475" y="0"/>
            <a:ext cx="1665288" cy="230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he-IL" sz="900" dirty="0"/>
              <a:t>תמונות: 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freedigitalpphotos.net</a:t>
            </a:r>
            <a:endParaRPr lang="he-IL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23" name="Picture 2" descr="http://www.foxmart.co.il/wp-content/uploads/2015/08/creative-print-ads-9-640x4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19" y="764275"/>
            <a:ext cx="7477126" cy="574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069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4954" y="0"/>
            <a:ext cx="9144000" cy="93610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e-IL" b="1" dirty="0" smtClean="0">
                <a:solidFill>
                  <a:srgbClr val="FFC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?</a:t>
            </a:r>
            <a:r>
              <a:rPr lang="en-US" b="1" dirty="0" smtClean="0">
                <a:solidFill>
                  <a:srgbClr val="FFC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X</a:t>
            </a:r>
            <a:r>
              <a:rPr lang="he-IL" b="1" dirty="0" smtClean="0">
                <a:solidFill>
                  <a:srgbClr val="FFC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איפה ה  </a:t>
            </a:r>
            <a:endParaRPr lang="en-US" b="1" dirty="0">
              <a:solidFill>
                <a:srgbClr val="FFC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pic>
        <p:nvPicPr>
          <p:cNvPr id="1026" name="Picture 2" descr="תוצאת תמונה עבור איפה האיק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015" y="1255471"/>
            <a:ext cx="6048672" cy="457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855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5713" y="-159311"/>
            <a:ext cx="9014006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פיתוי פדגוגי – שימוש בשמות התלמידים בכיתה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rgbClr val="F9C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857" y="766661"/>
            <a:ext cx="8904188" cy="5729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84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76619" y="-186607"/>
            <a:ext cx="4027064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פיתוי פדגוגי - המשך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rgbClr val="F9C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969" y="833011"/>
            <a:ext cx="9447805" cy="5636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799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4727" y="-186607"/>
            <a:ext cx="6958956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פיתוי פדגוגי באנגלית – סיפור בילוש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rgbClr val="F9C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242" y="796600"/>
            <a:ext cx="10331355" cy="5699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58199" y="-186607"/>
            <a:ext cx="5745484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פיתוי פדגוגי באנגלית - המשך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rgbClr val="F9C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343" y="777922"/>
            <a:ext cx="9935570" cy="5691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675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38214" y="-186607"/>
            <a:ext cx="6165469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הוראה דיפרנציאלית בשבילי היא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rgbClr val="F9C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914" y="914542"/>
            <a:ext cx="8529850" cy="5561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596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7625" y="-35218"/>
            <a:ext cx="6684843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600" b="1" dirty="0" smtClean="0"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מה אתם חושבים על </a:t>
            </a:r>
            <a:r>
              <a:rPr lang="he-IL" sz="3600" b="1" dirty="0" err="1" smtClean="0"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פרוקי</a:t>
            </a:r>
            <a:r>
              <a:rPr lang="he-IL" sz="3600" b="1" dirty="0" smtClean="0"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רגליים?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rgbClr val="F9C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456"/>
            <a:ext cx="12245541" cy="57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4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23154" y="-103457"/>
            <a:ext cx="3724097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Marvel Universe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rgbClr val="F9C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72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23154" y="-103457"/>
            <a:ext cx="3724097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Marvel Universe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rgbClr val="F9C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7104" y="914400"/>
            <a:ext cx="99765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4000" b="1" dirty="0"/>
              <a:t>יקום </a:t>
            </a:r>
            <a:r>
              <a:rPr lang="he-IL" sz="4000" b="1" dirty="0" err="1"/>
              <a:t>מארוול</a:t>
            </a:r>
            <a:r>
              <a:rPr lang="he-IL" sz="4000" b="1" dirty="0"/>
              <a:t> מבוסס על העולם </a:t>
            </a:r>
            <a:r>
              <a:rPr lang="he-IL" sz="4000" b="1" dirty="0" err="1"/>
              <a:t>האמיתי</a:t>
            </a:r>
            <a:r>
              <a:rPr lang="he-IL" sz="4000" b="1" dirty="0"/>
              <a:t>, </a:t>
            </a:r>
            <a:r>
              <a:rPr lang="he-IL" sz="4000" b="1" dirty="0" smtClean="0"/>
              <a:t>וכדור הארץ</a:t>
            </a:r>
            <a:r>
              <a:rPr lang="he-IL" sz="4000" b="1" dirty="0"/>
              <a:t> מכיל את אותם מאפיינים כמותו - מדינות, אירועים היסטוריים, אישיויות (פוליטיקאים, כוכבי קולנוע וכיוצא בזה), אולם גם מספר אלמנטים בדיוניים - מדינות </a:t>
            </a:r>
            <a:r>
              <a:rPr lang="he-IL" sz="4000" b="1" dirty="0" err="1"/>
              <a:t>כ</a:t>
            </a:r>
            <a:r>
              <a:rPr lang="he-IL" sz="4000" b="1" dirty="0" err="1">
                <a:hlinkClick r:id="rId4" tooltip="ואקאנדה"/>
              </a:rPr>
              <a:t>וואקאנדה</a:t>
            </a:r>
            <a:r>
              <a:rPr lang="he-IL" sz="4000" b="1" dirty="0"/>
              <a:t> ולטבריה (מקום משכנם של </a:t>
            </a:r>
            <a:r>
              <a:rPr lang="he-IL" sz="4000" b="1" dirty="0">
                <a:hlinkClick r:id="rId5" tooltip="הפנתר השחור (קומיקס)"/>
              </a:rPr>
              <a:t>הפנתר השחור</a:t>
            </a:r>
            <a:r>
              <a:rPr lang="he-IL" sz="4000" b="1" dirty="0"/>
              <a:t> ו</a:t>
            </a:r>
            <a:r>
              <a:rPr lang="he-IL" sz="4000" b="1" dirty="0">
                <a:hlinkClick r:id="rId6" tooltip="דוקטור דום"/>
              </a:rPr>
              <a:t>דוקטור דום</a:t>
            </a:r>
            <a:r>
              <a:rPr lang="he-IL" sz="4000" b="1" dirty="0"/>
              <a:t>, בהתאמה), וארגונים כמו סוכנות הריגול </a:t>
            </a:r>
            <a:r>
              <a:rPr lang="en-US" sz="4000" b="1" dirty="0">
                <a:hlinkClick r:id="rId7" tooltip="S.H.I.E.L.D"/>
              </a:rPr>
              <a:t>S.H.I.E.L.D</a:t>
            </a:r>
            <a:r>
              <a:rPr lang="en-US" sz="4000" b="1" dirty="0"/>
              <a:t> </a:t>
            </a:r>
            <a:r>
              <a:rPr lang="he-IL" sz="4000" b="1" dirty="0"/>
              <a:t>ואויבתה </a:t>
            </a:r>
            <a:r>
              <a:rPr lang="en-US" sz="4000" b="1" dirty="0">
                <a:hlinkClick r:id="rId8" tooltip="הידרה (קומיקס)"/>
              </a:rPr>
              <a:t>HYDRA</a:t>
            </a:r>
            <a:r>
              <a:rPr lang="en-US" sz="4000" b="1" dirty="0"/>
              <a:t>. 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7836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en-US" smtClean="0"/>
              <a:t>סיפור על חשיבה מחוץ לקופסא</a:t>
            </a:r>
          </a:p>
        </p:txBody>
      </p:sp>
      <p:sp>
        <p:nvSpPr>
          <p:cNvPr id="4099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altLang="en-US" smtClean="0"/>
          </a:p>
        </p:txBody>
      </p:sp>
      <p:pic>
        <p:nvPicPr>
          <p:cNvPr id="4100" name="Picture 2" descr="http://www.2all.co.il/web/Sites/smartgal/Cat_16206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313" y="1844674"/>
            <a:ext cx="6357275" cy="442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9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23154" y="-103457"/>
            <a:ext cx="3724097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Marvel Universe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rgbClr val="F9C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914400"/>
            <a:ext cx="117234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3600" b="1" dirty="0"/>
              <a:t>מרבית גיבורי העל של </a:t>
            </a:r>
            <a:r>
              <a:rPr lang="he-IL" sz="3600" b="1" dirty="0" err="1"/>
              <a:t>מארוול</a:t>
            </a:r>
            <a:r>
              <a:rPr lang="he-IL" sz="3600" b="1" dirty="0"/>
              <a:t> נוצרו </a:t>
            </a:r>
            <a:r>
              <a:rPr lang="he-IL" sz="3600" b="1" dirty="0" err="1" smtClean="0"/>
              <a:t>בשנןת</a:t>
            </a:r>
            <a:r>
              <a:rPr lang="he-IL" sz="3600" b="1" dirty="0" smtClean="0"/>
              <a:t> ה 60, </a:t>
            </a:r>
            <a:r>
              <a:rPr lang="he-IL" sz="3600" b="1" dirty="0"/>
              <a:t>אולם למעשה עברו כ-13 שנים מאז ועד היום במונחי ההמשכיות.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he-IL" sz="3600" b="1" dirty="0" smtClean="0"/>
              <a:t>בעקבות </a:t>
            </a:r>
            <a:r>
              <a:rPr lang="he-IL" sz="3600" b="1" dirty="0"/>
              <a:t>הזמן הנזיל, סיפורים המתייחסים לאירועים היסטוריים </a:t>
            </a:r>
            <a:r>
              <a:rPr lang="he-IL" sz="3600" b="1" dirty="0" err="1"/>
              <a:t>אמיתיים</a:t>
            </a:r>
            <a:r>
              <a:rPr lang="he-IL" sz="3600" b="1" dirty="0"/>
              <a:t> התעדכנו בהתאם או זכו להתעלמות. כך למשך, סיפור המקור של </a:t>
            </a:r>
            <a:r>
              <a:rPr lang="he-IL" sz="3600" b="1" dirty="0">
                <a:hlinkClick r:id="rId4" tooltip="איירון מן"/>
              </a:rPr>
              <a:t>איירון מן</a:t>
            </a:r>
            <a:r>
              <a:rPr lang="he-IL" sz="3600" b="1" dirty="0"/>
              <a:t> השתנה כדי להכליל את </a:t>
            </a:r>
            <a:r>
              <a:rPr lang="he-IL" sz="3600" b="1" dirty="0">
                <a:hlinkClick r:id="rId5" tooltip="אפגניסטן"/>
              </a:rPr>
              <a:t>אפגניסטן</a:t>
            </a:r>
            <a:r>
              <a:rPr lang="he-IL" sz="3600" b="1" dirty="0"/>
              <a:t> כזירת ההתרחשויות מאשר </a:t>
            </a:r>
            <a:r>
              <a:rPr lang="he-IL" sz="3600" b="1" dirty="0">
                <a:hlinkClick r:id="rId6" tooltip="מלחמת וייטנאם"/>
              </a:rPr>
              <a:t>מלחמת וייטנאם</a:t>
            </a:r>
            <a:r>
              <a:rPr lang="he-IL" sz="3600" b="1" dirty="0"/>
              <a:t> בסיפורים מוקדמים.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23834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23154" y="-103457"/>
            <a:ext cx="3724097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Marvel Universe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rgbClr val="F9C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378424"/>
            <a:ext cx="117234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4000" b="1" dirty="0"/>
              <a:t>בגיבורי העל, האנרגיה הנחוצה לכוחות העל שלהם נעוצה בגופם כמקור פנימי או במקורות חיצוניים במקרה שגופם אינו יכול להכיל את האנרגיה הדרושה. מקור חיצוני זה נקרא לעיתים שדה יוני אוניברסלי (</a:t>
            </a:r>
            <a:r>
              <a:rPr lang="en-US" sz="4000" b="1" dirty="0"/>
              <a:t>UPF, ‏Universal Psionic Field), </a:t>
            </a:r>
            <a:r>
              <a:rPr lang="he-IL" sz="4000" b="1" dirty="0"/>
              <a:t>אליו הם מתחברים. חברת </a:t>
            </a:r>
            <a:r>
              <a:rPr lang="he-IL" sz="4000" b="1" dirty="0" err="1"/>
              <a:t>מארוול</a:t>
            </a:r>
            <a:r>
              <a:rPr lang="he-IL" sz="4000" b="1" dirty="0"/>
              <a:t> ניסתה להביא הסברים מדעיים להתפתחות הכוחות באמצעות השימוש במושגים כאפקט ה</a:t>
            </a:r>
            <a:r>
              <a:rPr lang="he-IL" sz="4000" b="1" dirty="0">
                <a:hlinkClick r:id="rId4" tooltip="סוללה חשמלית"/>
              </a:rPr>
              <a:t>סוללה</a:t>
            </a:r>
            <a:r>
              <a:rPr lang="he-IL" sz="4000" b="1" dirty="0"/>
              <a:t> ואנרגיה יונית</a:t>
            </a:r>
            <a:endParaRPr lang="en-US" sz="23900" b="1" dirty="0"/>
          </a:p>
        </p:txBody>
      </p:sp>
    </p:spTree>
    <p:extLst>
      <p:ext uri="{BB962C8B-B14F-4D97-AF65-F5344CB8AC3E}">
        <p14:creationId xmlns:p14="http://schemas.microsoft.com/office/powerpoint/2010/main" val="217042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50232" y="89786"/>
            <a:ext cx="9144000" cy="7196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מוזמנים להיות בקשר!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8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כותרת 1"/>
          <p:cNvSpPr>
            <a:spLocks noGrp="1"/>
          </p:cNvSpPr>
          <p:nvPr>
            <p:ph type="title"/>
          </p:nvPr>
        </p:nvSpPr>
        <p:spPr>
          <a:xfrm>
            <a:off x="838200" y="-467388"/>
            <a:ext cx="10515600" cy="1325563"/>
          </a:xfrm>
        </p:spPr>
        <p:txBody>
          <a:bodyPr/>
          <a:lstStyle/>
          <a:p>
            <a:endParaRPr lang="he-IL" altLang="en-US" smtClean="0"/>
          </a:p>
        </p:txBody>
      </p:sp>
      <p:sp>
        <p:nvSpPr>
          <p:cNvPr id="512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he-IL" altLang="en-US" sz="3600" dirty="0" smtClean="0"/>
              <a:t>היה פעם איש זקן, שבמותו הוריש לשלושת בניו ירושה של שבעה עשר גמלים. </a:t>
            </a:r>
          </a:p>
          <a:p>
            <a:pPr algn="r"/>
            <a:r>
              <a:rPr lang="he-IL" altLang="en-US" sz="3600" dirty="0" smtClean="0"/>
              <a:t>לבן הבכור הוא השאיר חצי מהגמלים. </a:t>
            </a:r>
          </a:p>
          <a:p>
            <a:pPr algn="r"/>
            <a:r>
              <a:rPr lang="he-IL" altLang="en-US" sz="3600" dirty="0" smtClean="0"/>
              <a:t>לבן השני הוא הוריש שליש מהגמלים </a:t>
            </a:r>
          </a:p>
          <a:p>
            <a:pPr algn="r"/>
            <a:r>
              <a:rPr lang="he-IL" altLang="en-US" sz="3600" dirty="0" smtClean="0"/>
              <a:t>לבן השלישי, הצעיר, הוא הוריש תשיעית מהגמלים. </a:t>
            </a:r>
          </a:p>
          <a:p>
            <a:pPr algn="r"/>
            <a:endParaRPr lang="he-IL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3086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altLang="en-US" smtClean="0"/>
          </a:p>
        </p:txBody>
      </p:sp>
      <p:sp>
        <p:nvSpPr>
          <p:cNvPr id="6147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he-IL" altLang="en-US" sz="5400" dirty="0" smtClean="0"/>
              <a:t>שלושת הבנים שקעו בחישובים, מנסים לפתור מה חלקו המדויק של כל אחד מהם. </a:t>
            </a:r>
          </a:p>
          <a:p>
            <a:pPr algn="r"/>
            <a:r>
              <a:rPr lang="he-IL" altLang="en-US" sz="5400" dirty="0" smtClean="0"/>
              <a:t>כמובן שהפתרון לא עלה בידם,</a:t>
            </a:r>
          </a:p>
          <a:p>
            <a:pPr algn="r"/>
            <a:endParaRPr lang="he-IL" altLang="en-US" sz="5400" dirty="0" smtClean="0"/>
          </a:p>
          <a:p>
            <a:pPr algn="r">
              <a:buFont typeface="Arial" panose="020B0604020202020204" pitchFamily="34" charset="0"/>
              <a:buNone/>
            </a:pPr>
            <a:endParaRPr lang="he-IL" altLang="en-US" sz="5400" dirty="0" smtClean="0"/>
          </a:p>
          <a:p>
            <a:pPr algn="r"/>
            <a:endParaRPr lang="he-IL" alt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292780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altLang="en-US" dirty="0" smtClean="0"/>
              <a:t>הבנים  כעסו  מאוד על אביהם</a:t>
            </a:r>
          </a:p>
        </p:txBody>
      </p:sp>
      <p:pic>
        <p:nvPicPr>
          <p:cNvPr id="7171" name="מציין מיקום תוכן 3" descr="17 חלקי 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9564" y="1524001"/>
            <a:ext cx="9088437" cy="5218113"/>
          </a:xfrm>
        </p:spPr>
      </p:pic>
    </p:spTree>
    <p:extLst>
      <p:ext uri="{BB962C8B-B14F-4D97-AF65-F5344CB8AC3E}">
        <p14:creationId xmlns:p14="http://schemas.microsoft.com/office/powerpoint/2010/main" val="325966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altLang="en-US" dirty="0" smtClean="0"/>
              <a:t>עסקו כל היום בפתרון ולא מצאו</a:t>
            </a:r>
          </a:p>
        </p:txBody>
      </p:sp>
      <p:sp>
        <p:nvSpPr>
          <p:cNvPr id="8195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he-IL" altLang="en-US" sz="4800" dirty="0">
                <a:solidFill>
                  <a:srgbClr val="0070C0"/>
                </a:solidFill>
              </a:rPr>
              <a:t>מה אתם הייתם עושים ?</a:t>
            </a:r>
          </a:p>
        </p:txBody>
      </p:sp>
    </p:spTree>
    <p:extLst>
      <p:ext uri="{BB962C8B-B14F-4D97-AF65-F5344CB8AC3E}">
        <p14:creationId xmlns:p14="http://schemas.microsoft.com/office/powerpoint/2010/main" val="263444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altLang="en-US" dirty="0" smtClean="0"/>
              <a:t>הם פנו לאישה זקנה וחכמה שפתרה את הבעיה</a:t>
            </a:r>
          </a:p>
        </p:txBody>
      </p:sp>
      <p:sp>
        <p:nvSpPr>
          <p:cNvPr id="9219" name="מציין מיקום תוכן 2"/>
          <p:cNvSpPr>
            <a:spLocks noGrp="1"/>
          </p:cNvSpPr>
          <p:nvPr>
            <p:ph idx="1"/>
          </p:nvPr>
        </p:nvSpPr>
        <p:spPr>
          <a:xfrm>
            <a:off x="666774" y="1811977"/>
            <a:ext cx="10515600" cy="4351338"/>
          </a:xfrm>
        </p:spPr>
        <p:txBody>
          <a:bodyPr/>
          <a:lstStyle/>
          <a:p>
            <a:endParaRPr lang="he-IL" altLang="en-US" smtClean="0"/>
          </a:p>
        </p:txBody>
      </p:sp>
      <p:pic>
        <p:nvPicPr>
          <p:cNvPr id="9220" name="Picture 2" descr="http://www.ynet.co.il/PicServer2/20122005/951191/fear5_w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510" y="2009243"/>
            <a:ext cx="3780429" cy="430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66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altLang="en-US" dirty="0" smtClean="0"/>
              <a:t>והפתרון פשוט</a:t>
            </a:r>
          </a:p>
        </p:txBody>
      </p:sp>
      <p:sp>
        <p:nvSpPr>
          <p:cNvPr id="1024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e-IL" altLang="en-US" dirty="0" smtClean="0"/>
              <a:t>היא נתנה להם עוד גמל </a:t>
            </a:r>
          </a:p>
        </p:txBody>
      </p:sp>
      <p:pic>
        <p:nvPicPr>
          <p:cNvPr id="10244" name="Picture 2" descr="http://us.cdn3.123rf.com/168nwm/ksym/ksym1010/ksym101000005/7896837-cam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2205038"/>
            <a:ext cx="395922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79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כותרת 1"/>
          <p:cNvSpPr>
            <a:spLocks noGrp="1"/>
          </p:cNvSpPr>
          <p:nvPr>
            <p:ph type="title"/>
          </p:nvPr>
        </p:nvSpPr>
        <p:spPr>
          <a:xfrm>
            <a:off x="1739901" y="-259544"/>
            <a:ext cx="8229600" cy="1143000"/>
          </a:xfrm>
        </p:spPr>
        <p:txBody>
          <a:bodyPr/>
          <a:lstStyle/>
          <a:p>
            <a:pPr algn="ctr"/>
            <a:r>
              <a:rPr lang="he-IL" altLang="en-US" sz="4800" u="sng" dirty="0">
                <a:solidFill>
                  <a:srgbClr val="FFC000"/>
                </a:solidFill>
              </a:rPr>
              <a:t>ואז מ 17 גמלים הפכו ל 18</a:t>
            </a:r>
          </a:p>
        </p:txBody>
      </p:sp>
      <p:sp>
        <p:nvSpPr>
          <p:cNvPr id="11267" name="מציין מיקום תוכן 2"/>
          <p:cNvSpPr>
            <a:spLocks noGrp="1"/>
          </p:cNvSpPr>
          <p:nvPr>
            <p:ph idx="1"/>
          </p:nvPr>
        </p:nvSpPr>
        <p:spPr>
          <a:xfrm>
            <a:off x="1739901" y="1268413"/>
            <a:ext cx="9109075" cy="4525962"/>
          </a:xfrm>
        </p:spPr>
        <p:txBody>
          <a:bodyPr/>
          <a:lstStyle/>
          <a:p>
            <a:pPr algn="l" rtl="0">
              <a:buFont typeface="Arial" panose="020B0604020202020204" pitchFamily="34" charset="0"/>
              <a:buNone/>
            </a:pPr>
            <a:r>
              <a:rPr lang="en-US" altLang="en-US" sz="4400" dirty="0">
                <a:cs typeface="Arial" panose="020B0604020202020204" pitchFamily="34" charset="0"/>
              </a:rPr>
              <a:t>18:2=9</a:t>
            </a:r>
          </a:p>
          <a:p>
            <a:pPr algn="l" rtl="0">
              <a:buFont typeface="Arial" panose="020B0604020202020204" pitchFamily="34" charset="0"/>
              <a:buNone/>
            </a:pPr>
            <a:r>
              <a:rPr lang="en-US" altLang="en-US" sz="4400" dirty="0">
                <a:cs typeface="Arial" panose="020B0604020202020204" pitchFamily="34" charset="0"/>
              </a:rPr>
              <a:t>18:3=6</a:t>
            </a:r>
          </a:p>
          <a:p>
            <a:pPr algn="l" rtl="0">
              <a:buFont typeface="Arial" panose="020B0604020202020204" pitchFamily="34" charset="0"/>
              <a:buNone/>
            </a:pPr>
            <a:r>
              <a:rPr lang="en-US" altLang="en-US" sz="4400" dirty="0">
                <a:cs typeface="Arial" panose="020B0604020202020204" pitchFamily="34" charset="0"/>
              </a:rPr>
              <a:t>18:9=2</a:t>
            </a:r>
          </a:p>
          <a:p>
            <a:pPr algn="ctr" rtl="0">
              <a:buFont typeface="Arial" panose="020B0604020202020204" pitchFamily="34" charset="0"/>
              <a:buNone/>
            </a:pPr>
            <a:r>
              <a:rPr lang="he-IL" altLang="en-US" sz="4400" dirty="0"/>
              <a:t>סה"כ</a:t>
            </a:r>
          </a:p>
          <a:p>
            <a:pPr algn="ctr" rtl="0">
              <a:buFont typeface="Arial" panose="020B0604020202020204" pitchFamily="34" charset="0"/>
              <a:buNone/>
            </a:pPr>
            <a:r>
              <a:rPr lang="he-IL" altLang="en-US" sz="4400" dirty="0"/>
              <a:t> </a:t>
            </a:r>
            <a:r>
              <a:rPr lang="en-US" altLang="en-US" sz="4400" dirty="0">
                <a:cs typeface="Arial" panose="020B0604020202020204" pitchFamily="34" charset="0"/>
              </a:rPr>
              <a:t>17</a:t>
            </a:r>
          </a:p>
          <a:p>
            <a:pPr algn="ctr" rtl="0">
              <a:buFont typeface="Arial" panose="020B0604020202020204" pitchFamily="34" charset="0"/>
              <a:buNone/>
            </a:pPr>
            <a:r>
              <a:rPr lang="he-IL" altLang="en-US" sz="4800" dirty="0">
                <a:solidFill>
                  <a:srgbClr val="0070C0"/>
                </a:solidFill>
              </a:rPr>
              <a:t>שהוחזר לזקנה החכמה</a:t>
            </a:r>
            <a:r>
              <a:rPr lang="en-US" altLang="en-US" sz="48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he-IL" altLang="en-US" sz="4800" dirty="0">
                <a:solidFill>
                  <a:srgbClr val="0070C0"/>
                </a:solidFill>
              </a:rPr>
              <a:t>ונשאר אחד</a:t>
            </a:r>
            <a:endParaRPr lang="en-US" altLang="en-US" sz="4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31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2705</TotalTime>
  <Words>406</Words>
  <Application>Microsoft Office PowerPoint</Application>
  <PresentationFormat>מסך רחב</PresentationFormat>
  <Paragraphs>76</Paragraphs>
  <Slides>22</Slides>
  <Notes>20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David</vt:lpstr>
      <vt:lpstr>Tahoma</vt:lpstr>
      <vt:lpstr>Times New Roman</vt:lpstr>
      <vt:lpstr>Office Theme</vt:lpstr>
      <vt:lpstr>מצגת של PowerPoint‏</vt:lpstr>
      <vt:lpstr>סיפור על חשיבה מחוץ לקופסא</vt:lpstr>
      <vt:lpstr>מצגת של PowerPoint‏</vt:lpstr>
      <vt:lpstr>מצגת של PowerPoint‏</vt:lpstr>
      <vt:lpstr>הבנים  כעסו  מאוד על אביהם</vt:lpstr>
      <vt:lpstr>עסקו כל היום בפתרון ולא מצאו</vt:lpstr>
      <vt:lpstr>הם פנו לאישה זקנה וחכמה שפתרה את הבעיה</vt:lpstr>
      <vt:lpstr>והפתרון פשוט</vt:lpstr>
      <vt:lpstr>ואז מ 17 גמלים הפכו ל 18</vt:lpstr>
      <vt:lpstr>מצגת של PowerPoint‏</vt:lpstr>
      <vt:lpstr>?Xאיפה ה 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Freedman</dc:creator>
  <cp:lastModifiedBy>Sharon</cp:lastModifiedBy>
  <cp:revision>227</cp:revision>
  <dcterms:created xsi:type="dcterms:W3CDTF">2018-02-19T08:02:43Z</dcterms:created>
  <dcterms:modified xsi:type="dcterms:W3CDTF">2020-01-14T07:03:43Z</dcterms:modified>
</cp:coreProperties>
</file>