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p:sldMasterIdLst>
    <p:sldMasterId id="2147483648" r:id="rId1"/>
    <p:sldMasterId id="2147483660" r:id="rId2"/>
  </p:sldMasterIdLst>
  <p:notesMasterIdLst>
    <p:notesMasterId r:id="rId12"/>
  </p:notesMasterIdLst>
  <p:sldIdLst>
    <p:sldId id="439" r:id="rId3"/>
    <p:sldId id="431" r:id="rId4"/>
    <p:sldId id="433" r:id="rId5"/>
    <p:sldId id="434" r:id="rId6"/>
    <p:sldId id="440" r:id="rId7"/>
    <p:sldId id="443" r:id="rId8"/>
    <p:sldId id="436" r:id="rId9"/>
    <p:sldId id="442" r:id="rId10"/>
    <p:sldId id="441" r:id="rId11"/>
  </p:sldIdLst>
  <p:sldSz cx="12192000" cy="6858000"/>
  <p:notesSz cx="6858000" cy="9144000"/>
  <p:embeddedFontLst>
    <p:embeddedFont>
      <p:font typeface="David" panose="020E0502060401010101" pitchFamily="34" charset="-79"/>
      <p:regular r:id="rId13"/>
      <p:bold r:id="rId14"/>
    </p:embeddedFont>
    <p:embeddedFont>
      <p:font typeface="Calibri Light" panose="020F0302020204030204" pitchFamily="34" charset="0"/>
      <p:regular r:id="rId15"/>
      <p:italic r:id="rId16"/>
    </p:embeddedFont>
    <p:embeddedFont>
      <p:font typeface="Calibri" panose="020F0502020204030204" pitchFamily="34" charset="0"/>
      <p:regular r:id="rId17"/>
      <p:bold r:id="rId18"/>
      <p:italic r:id="rId19"/>
      <p:boldItalic r:id="rId20"/>
    </p:embeddedFont>
    <p:embeddedFont>
      <p:font typeface="Tahoma" panose="020B0604030504040204" pitchFamily="34" charset="0"/>
      <p:regular r:id="rId21"/>
      <p:bold r:id="rId22"/>
    </p:embeddedFont>
  </p:embeddedFontLst>
  <p:defaultTextStyle>
    <a:defPPr>
      <a:defRPr lang="he-I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 Freedman" initials="RF" lastIdx="1" clrIdx="0">
    <p:extLst>
      <p:ext uri="{19B8F6BF-5375-455C-9EA6-DF929625EA0E}">
        <p15:presenceInfo xmlns:p15="http://schemas.microsoft.com/office/powerpoint/2012/main" userId="8ce62e0cb9a88bb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147" autoAdjust="0"/>
    <p:restoredTop sz="75681" autoAdjust="0"/>
  </p:normalViewPr>
  <p:slideViewPr>
    <p:cSldViewPr>
      <p:cViewPr varScale="1">
        <p:scale>
          <a:sx n="52" d="100"/>
          <a:sy n="52" d="100"/>
        </p:scale>
        <p:origin x="1044" y="76"/>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50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9.fntdata"/><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rtl="1" eaLnBrk="1" fontAlgn="auto" hangingPunct="1">
              <a:spcBef>
                <a:spcPts val="0"/>
              </a:spcBef>
              <a:spcAft>
                <a:spcPts val="0"/>
              </a:spcAft>
              <a:defRPr sz="1200">
                <a:latin typeface="+mn-lt"/>
                <a:cs typeface="+mn-cs"/>
              </a:defRPr>
            </a:lvl1pPr>
          </a:lstStyle>
          <a:p>
            <a:pPr>
              <a:defRPr/>
            </a:pPr>
            <a:fld id="{2A651AAA-BAA9-413B-B49A-C616B5BA5A4D}" type="datetimeFigureOut">
              <a:rPr lang="he-IL"/>
              <a:pPr>
                <a:defRPr/>
              </a:pPr>
              <a:t>ח'/שבט/תש"פ</a:t>
            </a:fld>
            <a:endParaRPr lang="he-IL"/>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pPr lvl="0"/>
            <a:endParaRPr lang="he-IL"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eaLnBrk="1" fontAlgn="auto" hangingPunct="1">
              <a:spcBef>
                <a:spcPts val="0"/>
              </a:spcBef>
              <a:spcAft>
                <a:spcPts val="0"/>
              </a:spcAft>
              <a:defRPr sz="12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wrap="square" lIns="91440" tIns="45720" rIns="91440" bIns="45720" numCol="1" anchor="b" anchorCtr="0" compatLnSpc="1">
            <a:prstTxWarp prst="textNoShape">
              <a:avLst/>
            </a:prstTxWarp>
          </a:bodyPr>
          <a:lstStyle>
            <a:lvl1pPr algn="l" rtl="1" eaLnBrk="1" hangingPunct="1">
              <a:defRPr sz="1200">
                <a:latin typeface="Calibri" panose="020F0502020204030204" pitchFamily="34" charset="0"/>
              </a:defRPr>
            </a:lvl1pPr>
          </a:lstStyle>
          <a:p>
            <a:pPr>
              <a:defRPr/>
            </a:pPr>
            <a:fld id="{7C69B129-AB41-4FD8-937B-A238242183BB}" type="slidenum">
              <a:rPr lang="he-IL"/>
              <a:pPr>
                <a:defRPr/>
              </a:pPr>
              <a:t>‹#›</a:t>
            </a:fld>
            <a:endParaRPr lang="he-IL"/>
          </a:p>
        </p:txBody>
      </p:sp>
    </p:spTree>
    <p:extLst>
      <p:ext uri="{BB962C8B-B14F-4D97-AF65-F5344CB8AC3E}">
        <p14:creationId xmlns:p14="http://schemas.microsoft.com/office/powerpoint/2010/main" val="4280149172"/>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endParaRPr lang="en-US" dirty="0" smtClean="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DEB8EF-5FED-456C-801C-496EC051DD6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665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rtl="1"/>
            <a:r>
              <a:rPr lang="he-IL" sz="1200" b="1" kern="1200" dirty="0" smtClean="0">
                <a:solidFill>
                  <a:schemeClr val="tx1"/>
                </a:solidFill>
                <a:effectLst/>
                <a:latin typeface="+mn-lt"/>
                <a:ea typeface="+mn-ea"/>
                <a:cs typeface="+mn-cs"/>
              </a:rPr>
              <a:t>אישי:</a:t>
            </a:r>
            <a:r>
              <a:rPr lang="he-IL" sz="1200" kern="1200" dirty="0" smtClean="0">
                <a:solidFill>
                  <a:schemeClr val="tx1"/>
                </a:solidFill>
                <a:effectLst/>
                <a:latin typeface="+mn-lt"/>
                <a:ea typeface="+mn-ea"/>
                <a:cs typeface="+mn-cs"/>
              </a:rPr>
              <a:t> כל אחד עורך רישום של אירועי הערכה בהם תלמיד נפגש ביום לימודים אחד בבית הספר, החל מעלייה לאוטובוס דרך כניסה בשער בית הספר וכדומה.</a:t>
            </a:r>
          </a:p>
          <a:p>
            <a:pPr rtl="1"/>
            <a:endParaRPr lang="en-US" sz="12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למנחה:</a:t>
            </a:r>
            <a:r>
              <a:rPr lang="he-IL" sz="1200" kern="1200" dirty="0" smtClean="0">
                <a:solidFill>
                  <a:schemeClr val="tx1"/>
                </a:solidFill>
                <a:effectLst/>
                <a:latin typeface="+mn-lt"/>
                <a:ea typeface="+mn-ea"/>
                <a:cs typeface="+mn-cs"/>
              </a:rPr>
              <a:t> החשיבה הרווחת בקרב המורים  היא שהתלמידים חווים הערכה רק בזמן החזרת מבחן. מטרת התרגיל היא להעלות למודעות של המורה את מגוון אירועי הערכה אותם עובר התלמיד, רק כאשר המורים כותבים זאת הם מבינים מול איזה מערך לחצים התלמידים עומדים.</a:t>
            </a:r>
          </a:p>
          <a:p>
            <a:pPr rtl="1"/>
            <a:endParaRPr lang="he-IL" sz="1200" b="1"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דוגמאות לאירועי הערכה:</a:t>
            </a:r>
            <a:r>
              <a:rPr lang="he-IL" sz="1200" kern="1200" dirty="0" smtClean="0">
                <a:solidFill>
                  <a:schemeClr val="tx1"/>
                </a:solidFill>
                <a:effectLst/>
                <a:latin typeface="+mn-lt"/>
                <a:ea typeface="+mn-ea"/>
                <a:cs typeface="+mn-cs"/>
              </a:rPr>
              <a:t> מבט של חבר ברגע שנכנס לבית ספר, הערה ממורה, ביקורת על לבוש, הערכה של מורה בשיעור </a:t>
            </a:r>
            <a:r>
              <a:rPr lang="he-IL" sz="1200" kern="1200" dirty="0" err="1" smtClean="0">
                <a:solidFill>
                  <a:schemeClr val="tx1"/>
                </a:solidFill>
                <a:effectLst/>
                <a:latin typeface="+mn-lt"/>
                <a:ea typeface="+mn-ea"/>
                <a:cs typeface="+mn-cs"/>
              </a:rPr>
              <a:t>חנ"ג</a:t>
            </a:r>
            <a:r>
              <a:rPr lang="he-IL" sz="1200" kern="1200" dirty="0" smtClean="0">
                <a:solidFill>
                  <a:schemeClr val="tx1"/>
                </a:solidFill>
                <a:effectLst/>
                <a:latin typeface="+mn-lt"/>
                <a:ea typeface="+mn-ea"/>
                <a:cs typeface="+mn-cs"/>
              </a:rPr>
              <a:t>, קבלת מבחן , ביקורת ממשחק בהפסקה.</a:t>
            </a:r>
            <a:endParaRPr lang="en-US" sz="12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מליאה:</a:t>
            </a:r>
            <a:r>
              <a:rPr lang="he-IL" sz="1200" kern="1200" dirty="0" smtClean="0">
                <a:solidFill>
                  <a:schemeClr val="tx1"/>
                </a:solidFill>
                <a:effectLst/>
                <a:latin typeface="+mn-lt"/>
                <a:ea typeface="+mn-ea"/>
                <a:cs typeface="+mn-cs"/>
              </a:rPr>
              <a:t> סבב של אירועי הערכה אותם חווה התלמיד במשך יום לימודים אחד. </a:t>
            </a:r>
          </a:p>
          <a:p>
            <a:pPr rtl="1"/>
            <a:r>
              <a:rPr lang="he-IL" sz="1200" b="1" kern="1200" dirty="0" smtClean="0">
                <a:solidFill>
                  <a:schemeClr val="tx1"/>
                </a:solidFill>
                <a:effectLst/>
                <a:latin typeface="+mn-lt"/>
                <a:ea typeface="+mn-ea"/>
                <a:cs typeface="+mn-cs"/>
              </a:rPr>
              <a:t>שיח</a:t>
            </a:r>
            <a:r>
              <a:rPr lang="he-IL" sz="1200" kern="1200" dirty="0" smtClean="0">
                <a:solidFill>
                  <a:schemeClr val="tx1"/>
                </a:solidFill>
                <a:effectLst/>
                <a:latin typeface="+mn-lt"/>
                <a:ea typeface="+mn-ea"/>
                <a:cs typeface="+mn-cs"/>
              </a:rPr>
              <a:t>: מה הדבר דורש מאתנו צוות המורים?</a:t>
            </a:r>
            <a:endParaRPr lang="en-US" sz="1200" kern="1200" dirty="0" smtClean="0">
              <a:solidFill>
                <a:schemeClr val="tx1"/>
              </a:solidFill>
              <a:effectLst/>
              <a:latin typeface="+mn-lt"/>
              <a:ea typeface="+mn-ea"/>
              <a:cs typeface="+mn-cs"/>
            </a:endParaRPr>
          </a:p>
          <a:p>
            <a:pPr rtl="1"/>
            <a:endParaRPr lang="he-IL"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התובנות העולות מהתרגיל:</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על צוות בית הספר להחליט על דרכי הערכה אחידות מול התלמידים (בהתאם למקצוע הוראה, בהתאם להחלטות הצוות וכד').</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התלמיד ניצב מול הרבה מאוד אירועי הערכה, ולא כולם שייכים ללימודים בצורה ישירה, חלק מהאירועים אותם חווה התלמיד "נכנסים" לכיתה ומשפיעים על הלמידה של התלמיד.</a:t>
            </a:r>
            <a:endParaRPr lang="en-US" sz="1200" kern="1200" dirty="0" smtClean="0">
              <a:solidFill>
                <a:schemeClr val="tx1"/>
              </a:solidFill>
              <a:effectLst/>
              <a:latin typeface="+mn-lt"/>
              <a:ea typeface="+mn-ea"/>
              <a:cs typeface="+mn-cs"/>
            </a:endParaRPr>
          </a:p>
          <a:p>
            <a:pPr rtl="1"/>
            <a:endParaRPr lang="en-US" sz="1200" b="1"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למנחה:</a:t>
            </a:r>
            <a:r>
              <a:rPr lang="he-IL" sz="1200" kern="1200" dirty="0" smtClean="0">
                <a:solidFill>
                  <a:schemeClr val="tx1"/>
                </a:solidFill>
                <a:effectLst/>
                <a:latin typeface="+mn-lt"/>
                <a:ea typeface="+mn-ea"/>
                <a:cs typeface="+mn-cs"/>
              </a:rPr>
              <a:t> אם ההשתלמות מועברת בחדר מורים, ייתכן ויעלה הצורך לקבוע דרכי הערכה אחידות או דבר דומה, במקרה זה יש לתת את האפשרות לקבוע דברים מרכזיים בהם יהיו דרכי הערכה אחידות.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יש אפשרות, אם הדבר עולה מהמורים, שהם יספרו עם כמה אירועי הערכה הם מתמודדים במשך יום עבודה אחד.</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7C69B129-AB41-4FD8-937B-A238242183BB}" type="slidenum">
              <a:rPr lang="he-IL" smtClean="0"/>
              <a:pPr>
                <a:defRPr/>
              </a:pPr>
              <a:t>2</a:t>
            </a:fld>
            <a:endParaRPr lang="he-IL"/>
          </a:p>
        </p:txBody>
      </p:sp>
    </p:spTree>
    <p:extLst>
      <p:ext uri="{BB962C8B-B14F-4D97-AF65-F5344CB8AC3E}">
        <p14:creationId xmlns:p14="http://schemas.microsoft.com/office/powerpoint/2010/main" val="3075998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rtl="1"/>
            <a:r>
              <a:rPr lang="he-IL" sz="1200" kern="1200" dirty="0" smtClean="0">
                <a:solidFill>
                  <a:schemeClr val="tx1"/>
                </a:solidFill>
                <a:effectLst/>
                <a:latin typeface="+mn-lt"/>
                <a:ea typeface="+mn-ea"/>
                <a:cs typeface="+mn-cs"/>
              </a:rPr>
              <a:t>שתי אפשרויות להעברה:</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1. סקירת הכללים כאשר אתה סוקר את הכללים חשוב לקשר אותם לסיפורים אותם העלו הזוגות המספרים (כדי שירגישו את הרלוונטיות).</a:t>
            </a:r>
          </a:p>
          <a:p>
            <a:pPr lvl="0" rtl="1"/>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2. לכל משתתף לתת את אחד הכללים, עושים סבב, כך שכל משתתף אומר כלל, ניתן לערוך שיח קצר על כל כלל. את הנאמר ילוו השקופיות בהם כתובים הכללים.</a:t>
            </a:r>
          </a:p>
          <a:p>
            <a:pPr lvl="0" rtl="1"/>
            <a:endParaRPr lang="he-IL" sz="12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כללי אצבע להערכה:</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he-IL" sz="1200" b="1"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כריך המשוב</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מתן משוב, פירושו לתת לתלמידים הסבר על מה שהם עושים בצורה נכונה ולא נכונה. מוקד המשוב צריך להיות מבוסס, על הדברים החיוביים שהתלמידים עושים. זה פורה ביותר ללמידה של תלמיד, כאשר הם מקבלים הסבר ודוגמה על מה מדויק ולא מדויק בעבודתם</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he-IL" sz="1200" kern="1200" dirty="0" smtClean="0">
                <a:solidFill>
                  <a:schemeClr val="tx1"/>
                </a:solidFill>
                <a:effectLst/>
                <a:latin typeface="+mn-lt"/>
                <a:ea typeface="+mn-ea"/>
                <a:cs typeface="+mn-cs"/>
              </a:rPr>
              <a:t>השתמש במושג</a:t>
            </a:r>
            <a:r>
              <a:rPr lang="he-IL" sz="1200" b="1" kern="1200" dirty="0" smtClean="0">
                <a:solidFill>
                  <a:schemeClr val="tx1"/>
                </a:solidFill>
                <a:effectLst/>
                <a:latin typeface="+mn-lt"/>
                <a:ea typeface="+mn-ea"/>
                <a:cs typeface="+mn-cs"/>
              </a:rPr>
              <a:t> "כריך משוב" </a:t>
            </a:r>
            <a:r>
              <a:rPr lang="he-IL" sz="1200" kern="1200" dirty="0" smtClean="0">
                <a:solidFill>
                  <a:schemeClr val="tx1"/>
                </a:solidFill>
                <a:effectLst/>
                <a:latin typeface="+mn-lt"/>
                <a:ea typeface="+mn-ea"/>
                <a:cs typeface="+mn-cs"/>
              </a:rPr>
              <a:t>כדי להדריך את המשוב שלך: מחמאה, משהו לשיפור, מחמאה</a:t>
            </a:r>
            <a:r>
              <a:rPr lang="en-US" sz="1200" kern="1200" dirty="0" smtClean="0">
                <a:solidFill>
                  <a:schemeClr val="tx1"/>
                </a:solidFill>
                <a:effectLst/>
                <a:latin typeface="+mn-lt"/>
                <a:ea typeface="+mn-ea"/>
                <a:cs typeface="+mn-cs"/>
              </a:rPr>
              <a:t>.</a:t>
            </a:r>
          </a:p>
          <a:p>
            <a:pPr lvl="0" rtl="1"/>
            <a:endParaRPr lang="he-IL" sz="1200" b="1"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עיתוי המתאים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כאשר המשוב ניתן מיד לאחר הצגת הוכחה ללמידה, התלמיד מגיב באופן חיובי וזוכר את החוויה על מה שלמד.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אם תחכו יותר מדי זמן כדי לתת משוב, התלמיד לא יכול לחבר את המשוב עם הפעולה</a:t>
            </a:r>
            <a:r>
              <a:rPr lang="en-US" sz="1200" kern="1200" dirty="0" smtClean="0">
                <a:solidFill>
                  <a:schemeClr val="tx1"/>
                </a:solidFill>
                <a:effectLst/>
                <a:latin typeface="+mn-lt"/>
                <a:ea typeface="+mn-ea"/>
                <a:cs typeface="+mn-cs"/>
              </a:rPr>
              <a:t>.</a:t>
            </a:r>
          </a:p>
          <a:p>
            <a:pPr lvl="0" rtl="1"/>
            <a:endParaRPr lang="he-IL" sz="1200" b="1"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היה רגיש לצרכים האישיים של התלמידים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חשוב להתייחס לצרכים השונים של הלומדים בעת מתן משוב. בכיתות שלנו לומדים מגוונים. חלק מהתלמידים צריכים "שינדנדו" להם להגיע להישגים ו​​אחרים צריכים שיטפלו בהם בעדינות רבה, כדי שלא להרתיע אותם ולגרום נזק להערכה העצמית שלהם. חשוב לשמור על איזון בין אי פגיעה ברגשות התלמיד ובין מתן עידוד.</a:t>
            </a:r>
          </a:p>
          <a:p>
            <a:pPr rtl="1"/>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שימוש בארבע השאלות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תלמידים רוצים לדעת היכן הם עומדים בכל הקשור לעבודתם. מתן תשובות לארבע השאלות הבאות, על בסיס קבוע, יעזור לנו במתן משוב איכותי. ארבע שאלות אלה מסייעות גם במתן משוב להורים:</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מה התלמיד יכול לעשות?</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מה התלמיד לא יכול לעשות?</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איך עבודת התלמיד ביחס לאחרים?</a:t>
            </a:r>
            <a:endParaRPr lang="en-US" sz="1200" kern="1200" dirty="0" smtClean="0">
              <a:solidFill>
                <a:schemeClr val="tx1"/>
              </a:solidFill>
              <a:effectLst/>
              <a:latin typeface="+mn-lt"/>
              <a:ea typeface="+mn-ea"/>
              <a:cs typeface="+mn-cs"/>
            </a:endParaRPr>
          </a:p>
          <a:p>
            <a:pPr lvl="0" rtl="1"/>
            <a:r>
              <a:rPr lang="he-IL" sz="1200" kern="1200" dirty="0" smtClean="0">
                <a:solidFill>
                  <a:schemeClr val="tx1"/>
                </a:solidFill>
                <a:effectLst/>
                <a:latin typeface="+mn-lt"/>
                <a:ea typeface="+mn-ea"/>
                <a:cs typeface="+mn-cs"/>
              </a:rPr>
              <a:t>כיצד התלמיד יכול להשתפר?</a:t>
            </a:r>
          </a:p>
          <a:p>
            <a:pPr lvl="0" rtl="1"/>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משוב אמור להתייחס למיומנות או ידע ספציפי</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כאשר עובדים עם מחוונים, ידוע מה מצופה מהתלמיד ביחס למשימה. הקריטריונים מספקים לתלמיד מידע מאד ספציפי על הביצוע שלהם בטווח האפשרות לביצוע. אצל לומדים צעירים ניתן למרקר קריטריונים או לסמן במדבקות</a:t>
            </a:r>
            <a:r>
              <a:rPr lang="en-US" sz="1200" kern="1200" dirty="0" smtClean="0">
                <a:solidFill>
                  <a:schemeClr val="tx1"/>
                </a:solidFill>
                <a:effectLst/>
                <a:latin typeface="+mn-lt"/>
                <a:ea typeface="+mn-ea"/>
                <a:cs typeface="+mn-cs"/>
              </a:rPr>
              <a:t>.</a:t>
            </a:r>
          </a:p>
          <a:p>
            <a:pPr lvl="0" rtl="1"/>
            <a:endParaRPr lang="he-IL" sz="1200" b="1"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משוב שומר על התלמידים מכווני מטרה</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כאשר מרגילים את הלומדים לעבוד מול רשימות 'צק ליסט' זה מאפשר להם לדעת היכן הם עומדים בכיתה ומול המורה</a:t>
            </a:r>
            <a:r>
              <a:rPr lang="en-US" sz="1200" kern="1200" dirty="0" smtClean="0">
                <a:solidFill>
                  <a:schemeClr val="tx1"/>
                </a:solidFill>
                <a:effectLst/>
                <a:latin typeface="+mn-lt"/>
                <a:ea typeface="+mn-ea"/>
                <a:cs typeface="+mn-cs"/>
              </a:rPr>
              <a:t>.</a:t>
            </a:r>
          </a:p>
          <a:p>
            <a:pPr lvl="0" rtl="1"/>
            <a:endParaRPr lang="he-IL" sz="1200" b="1"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אירוח ועידה של אחד על אחד</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קיום מפגש "אחד על אחד" עם תלמיד הוא אחד האמצעים היעילים ביותר למתן משוב. התלמיד מצפה לתשומת הלב ומאפשר ומקבל הזדמנות כדי לשאול שאלות. המפגש צריך להיות אופטימי, כדי שהתלמיד יצפה לפגישה הבאה</a:t>
            </a:r>
            <a:r>
              <a:rPr lang="en-US" sz="1200" kern="1200" dirty="0" smtClean="0">
                <a:solidFill>
                  <a:schemeClr val="tx1"/>
                </a:solidFill>
                <a:effectLst/>
                <a:latin typeface="+mn-lt"/>
                <a:ea typeface="+mn-ea"/>
                <a:cs typeface="+mn-cs"/>
              </a:rPr>
              <a:t>.</a:t>
            </a:r>
            <a:br>
              <a:rPr lang="en-US" sz="1200" kern="1200" dirty="0" smtClean="0">
                <a:solidFill>
                  <a:schemeClr val="tx1"/>
                </a:solidFill>
                <a:effectLst/>
                <a:latin typeface="+mn-lt"/>
                <a:ea typeface="+mn-ea"/>
                <a:cs typeface="+mn-cs"/>
              </a:rPr>
            </a:br>
            <a:r>
              <a:rPr lang="he-IL" sz="1200" kern="1200" dirty="0" smtClean="0">
                <a:solidFill>
                  <a:schemeClr val="tx1"/>
                </a:solidFill>
                <a:effectLst/>
                <a:latin typeface="+mn-lt"/>
                <a:ea typeface="+mn-ea"/>
                <a:cs typeface="+mn-cs"/>
              </a:rPr>
              <a:t>כמו בכל ההיבטים של הוראה, אסטרטגיה זו מחייבת ניהול זמן טוב. ניתן להיפגש עם תלמיד בעוד שאר התלמידים עובדים באופן עצמאי. רצוי שזמן המפגשים, לא יהיו יותר מעשר דקות.</a:t>
            </a:r>
            <a:endParaRPr lang="en-US" sz="1200" kern="1200" dirty="0" smtClean="0">
              <a:solidFill>
                <a:schemeClr val="tx1"/>
              </a:solidFill>
              <a:effectLst/>
              <a:latin typeface="+mn-lt"/>
              <a:ea typeface="+mn-ea"/>
              <a:cs typeface="+mn-cs"/>
            </a:endParaRPr>
          </a:p>
          <a:p>
            <a:pPr rtl="0"/>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he-IL"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חשוב לשים לב שמשוב יכול לא תמיד ניתן באופן מילולי או בכתב אלא גם ע"י שפת גוף</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בעת מתן המשוב יש להקפיד להימנע מקימוט המצח או ביטויים אחרים של שפת הגוף. הלומדים בוחנים גם הרמזים הלא מילוליים שלנו. זכרו כי הבעות פנים ומחוות הן גם אמצעי להעברת משוב</a:t>
            </a:r>
            <a:r>
              <a:rPr lang="en-US" sz="1200" kern="1200" dirty="0" smtClean="0">
                <a:solidFill>
                  <a:schemeClr val="tx1"/>
                </a:solidFill>
                <a:effectLst/>
                <a:latin typeface="+mn-lt"/>
                <a:ea typeface="+mn-ea"/>
                <a:cs typeface="+mn-cs"/>
              </a:rPr>
              <a:t>.</a:t>
            </a:r>
          </a:p>
          <a:p>
            <a:pPr lvl="0" rtl="1"/>
            <a:endParaRPr lang="he-IL" sz="1200" b="1" kern="1200" dirty="0" smtClean="0">
              <a:solidFill>
                <a:schemeClr val="tx1"/>
              </a:solidFill>
              <a:effectLst/>
              <a:latin typeface="+mn-lt"/>
              <a:ea typeface="+mn-ea"/>
              <a:cs typeface="+mn-cs"/>
            </a:endParaRPr>
          </a:p>
          <a:p>
            <a:pPr lvl="0" rtl="1"/>
            <a:endParaRPr lang="he-IL" sz="1200" b="1"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להתרכז ביכולת אחת במתן המשוב</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יש השפעה גדולה יותר על התלמיד כאשר הוא יודע שיקבל היום משוב רק על מיומנות אחת ולא על כל המכלול.  לדוגמה, כאשר לימדתי סדנה בכתיבה, התלמידים היו יודעים שבאותו היום אבדוק רק היבט אחד בכתיבתם. כאשר ביום האחר ייבדק היבט אחר.</a:t>
            </a:r>
          </a:p>
          <a:p>
            <a:pPr rtl="1"/>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תאריכי יעד חלופיים למשוב ללומדים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ניתן לנצל אסטרטגיה זו על מנת לדרג את המשוב ללומדים. לא כל הלומדים יקבלו משוב איכותי ובכתב על כל העבודות. כך יש יותר זמן להעמיק במשוב עם תלמידים מסוימים, והמשוב הופך למשמעותי יותר. תלמידים גם יודעים מתי התור שלהם להיפגש אתך למשוב מהותי יותר ויש סיכוי גבוה שיביאו שאלות משלהם לפגישה.</a:t>
            </a:r>
          </a:p>
          <a:p>
            <a:pPr rtl="1"/>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לחנך את התלמידים לתת משוב אחד לשני</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כדאי לתת דוגמא ללומדים כיצד נראה ונשמע משוב מיטבי. אפשר לכנות את זה בשם: 'הערכת עמיתים'. להכשיר את הלומדים לתת משוב בונה לחבר באופן שהוא חיובי ומועיל. כדאי לעודד את התלמידים להשתמש בפתקאות דביקות למתן משוב או להקליט משוב.</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בקש ממבוגר אחר לתת משוב</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המנהלת בבית הספר בו לימדתי התנדבה לבדוק מבחני היסטוריה או לקרוא יצירות כתיבה של תלמידים. דבר זה העלה את איכות העבודה פי עשר! אם המנהלת היא עסוקה מדי, ניתן להזמין מורה "אורח" או סטודנט להעריך עבודות של לומדים.</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בקש מהלומד לרשום הערות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במהלך שיח משוב על בדיקת מבחן, עבודה, בקש מהתלמידים לכתוב בעוד שאתה מספק את המשוב המילולי. התלמיד יכול להשתמש במחברת כדי לרשום את הערותיך או בפתקיות. העברת האחריות ללומד.</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תיעוד אחר התקדמות של תלמיד</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שמור על מקטע או תיקייה במחשב נייד לכל תלמיד. כתוב באופן יומי או שבועי, הערות עם תאריכים על כל תלמיד בהתאם לצורך. עקוב אחר שאלות טובות שהתלמיד שואל, בעיות התנהגות, היבטים לשיפור, ציוני מבחנים וכד'. כמובן שזה דורש זמן, אך כאשר יגיע הזמן ליום הורים או לפגישה עם תלמיד, אתה תהיה מוכן</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החזר מבחנים, מסמכים או כרטיסי תגובה בתחילת השיעור</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החזרת מסמכים ומבחנים בתחילת השיעור, ולא בסופו, מאפשרת לתלמידים לשאול שאלות נדרשות ולקיים דיון רלוונטי.</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השתמש בפתקים דביקים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לפעמים לראות תגובה כתובה יעיל יותר מאשר רק לשמוע אותה בקול רם. במהלך זמן עבודה עצמאי, נסה לכתוב הערות משוב בפתק דביק. מניחים את הפתק על השולחן של תלמיד שהמשוב נועד לו. השימוש בפתקאות דביקות עוזר להתמקדות התלמיד בעשייתו.</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תן שבח </a:t>
            </a:r>
            <a:r>
              <a:rPr lang="he-IL" sz="1200" b="1" kern="1200" dirty="0" err="1" smtClean="0">
                <a:solidFill>
                  <a:schemeClr val="tx1"/>
                </a:solidFill>
                <a:effectLst/>
                <a:latin typeface="+mn-lt"/>
                <a:ea typeface="+mn-ea"/>
                <a:cs typeface="+mn-cs"/>
              </a:rPr>
              <a:t>אמיתי</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תלמידים קולטים במהירות מתי מורים משתמשים בשבחים "ריקים". אם אתה אומר לתלמידים שלך כל הזמן "עבודה טובה" או "יופי של עבודה" אז, לאורך זמן, המילים האלה יהפכו חסרות משמעות. כדאי לעשות עניין אם תלמיד התקדם באופן משמעותי, ביחס לעצמו. או להתקשר הביתה להורים ולספר להם כמה ריגש אותך התלמיד היום בהתנהגותו או הישגיו. הערות והצעות במסגרת משוב </a:t>
            </a:r>
            <a:r>
              <a:rPr lang="he-IL" sz="1200" kern="1200" dirty="0" err="1" smtClean="0">
                <a:solidFill>
                  <a:schemeClr val="tx1"/>
                </a:solidFill>
                <a:effectLst/>
                <a:latin typeface="+mn-lt"/>
                <a:ea typeface="+mn-ea"/>
                <a:cs typeface="+mn-cs"/>
              </a:rPr>
              <a:t>אמיתי</a:t>
            </a:r>
            <a:r>
              <a:rPr lang="he-IL" sz="1200" kern="1200" dirty="0" smtClean="0">
                <a:solidFill>
                  <a:schemeClr val="tx1"/>
                </a:solidFill>
                <a:effectLst/>
                <a:latin typeface="+mn-lt"/>
                <a:ea typeface="+mn-ea"/>
                <a:cs typeface="+mn-cs"/>
              </a:rPr>
              <a:t> צריכים גם להיות "ממוקדים, מעשיים, ומבוססים על הערכה של מה התלמיד יכול ומסוגל להשיג."</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"שמתי לב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עשו מאמץ להבחין בהתנהגות של תלמיד או מאמץ שהשקיע במשימה. לדוגמה: "שמתי לב שכאשר אתה ארגנת מחדש בצורה נכונה את הנתונים היה לך קל יותר לפתור את הבעיה", "שמתי לב שהגעת בזמן לכיתה כל השבוע הזה". הוקרת התלמידים והמאמצים שהם עושים, משפיעים באופן חיובי על ביצועיהם האקדמיים.</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ספק מודל או דוגמא</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תקשר עם התלמידים שלך אודות מטרת ההערכה ו / או המשוב. הדגם לתלמידים את מה שאתה מחפש על ידי מתן דוגמה כיצד צריכה להיראות עבודה של "טוב מאד" לעומת עבודה של "כמעט טוב". זה חשוב במיוחד ברמות הלמידה הגבוהות.</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הזמן את התלמידים לתת לך משוב</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זכור כאשר אתה סיימת את השיעור במכללה וניתנה לך ההזדמנות ל'דרג את הפרופסור'? כמה נחמד היה להיות זה שסוף סוף אומר לפרופסור, שחומר הקריאה היה כל כך משעמם להפליא, בלי לדאוג זה ישפיע על הציון שלך? למה לא לתת לתלמידים לתת לך משוב על הביצועים שלך בתור מורה, בעילום שם?</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he-IL" sz="1200" kern="1200" dirty="0" smtClean="0">
                <a:solidFill>
                  <a:schemeClr val="tx1"/>
                </a:solidFill>
                <a:effectLst/>
                <a:latin typeface="+mn-lt"/>
                <a:ea typeface="+mn-ea"/>
                <a:cs typeface="+mn-cs"/>
              </a:rPr>
              <a:t>כמו גם, לכתוב, מה הם אוהבים בכיתה שלך? מה הם לא אוהבים? אם הם היו מלמדים את השיעור, מה הם היו עושים אחרים? מה הם למדו ממך כמורה? אם נהייה פתוחים לזה, נוכל ללמוד במהירות כמה דברים על עצמנו כמחנכים.</a:t>
            </a:r>
            <a:endParaRPr lang="en-US" sz="1200" kern="1200" dirty="0" smtClean="0">
              <a:solidFill>
                <a:schemeClr val="tx1"/>
              </a:solidFill>
              <a:effectLst/>
              <a:latin typeface="+mn-lt"/>
              <a:ea typeface="+mn-ea"/>
              <a:cs typeface="+mn-cs"/>
            </a:endParaRPr>
          </a:p>
          <a:p>
            <a:pPr lvl="0" rtl="1"/>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7C69B129-AB41-4FD8-937B-A238242183BB}" type="slidenum">
              <a:rPr kumimoji="0" lang="he-I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3</a:t>
            </a:fld>
            <a:endParaRPr kumimoji="0" 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47363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rtl="1"/>
            <a:endParaRPr lang="he-IL" sz="12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כללי אצבע להערכה:</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לחנך את התלמידים לתת משוב אחד לשני</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כדאי לתת דוגמא ללומדים כיצד נראה ונשמע משוב מיטבי. אפשר לכנות את זה בשם: 'הערכת עמיתים'. להכשיר את הלומדים לתת משוב בונה לחבר באופן שהוא חיובי ומועיל. כדאי לעודד את התלמידים להשתמש בפתקאות דביקות למתן משוב או להקליט משוב.</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בקש ממבוגר אחר לתת משוב</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המנהלת בבית הספר בו לימדתי התנדבה לבדוק מבחני היסטוריה או לקרוא יצירות כתיבה של תלמידים. דבר זה העלה את איכות העבודה פי עשר! אם המנהלת היא עסוקה מדי, ניתן להזמין מורה "אורח" או סטודנט להעריך עבודות של לומדים.</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בקש מהלומד לרשום הערות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במהלך שיח משוב על בדיקת מבחן, עבודה, בקש מהתלמידים לכתוב בעוד שאתה מספק את המשוב המילולי. התלמיד יכול להשתמש במחברת כדי לרשום את הערותיך או בפתקיות. העברת האחריות ללומד.</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תיעוד אחר התקדמות של תלמיד</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שמור על מקטע או תיקייה במחשב נייד לכל תלמיד. כתוב באופן יומי או שבועי, הערות עם תאריכים על כל תלמיד בהתאם לצורך. עקוב אחר שאלות טובות שהתלמיד שואל, בעיות התנהגות, היבטים לשיפור, ציוני מבחנים וכד'. כמובן שזה דורש זמן, אך כאשר יגיע הזמן ליום הורים או לפגישה עם תלמיד, אתה תהיה מוכן</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החזר מבחנים, מסמכים או כרטיסי תגובה בתחילת השיעור</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החזרת מסמכים ומבחנים בתחילת השיעור, ולא בסופו, מאפשרת לתלמידים לשאול שאלות נדרשות ולקיים דיון רלוונטי.</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השתמש בפתקים דביקים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לפעמים לראות תגובה כתובה יעיל יותר מאשר רק לשמוע אותה בקול רם. במהלך זמן עבודה עצמאי, נסה לכתוב הערות משוב בפתק דביק. מניחים את הפתק על השולחן של תלמיד שהמשוב נועד לו. השימוש בפתקאות דביקות עוזר להתמקדות התלמיד בעשייתו.</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תן שבח </a:t>
            </a:r>
            <a:r>
              <a:rPr lang="he-IL" sz="1200" b="1" kern="1200" dirty="0" err="1" smtClean="0">
                <a:solidFill>
                  <a:schemeClr val="tx1"/>
                </a:solidFill>
                <a:effectLst/>
                <a:latin typeface="+mn-lt"/>
                <a:ea typeface="+mn-ea"/>
                <a:cs typeface="+mn-cs"/>
              </a:rPr>
              <a:t>אמיתי</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תלמידים קולטים במהירות מתי מורים משתמשים בשבחים "ריקים". אם אתה אומר לתלמידים שלך כל הזמן "עבודה טובה" או "יופי של עבודה" אז, לאורך זמן, המילים האלה יהפכו חסרות משמעות. כדאי לעשות עניין אם תלמיד התקדם באופן משמעותי, ביחס לעצמו. או להתקשר הביתה להורים ולספר להם כמה ריגש אותך התלמיד היום בהתנהגותו או הישגיו. הערות והצעות במסגרת משוב </a:t>
            </a:r>
            <a:r>
              <a:rPr lang="he-IL" sz="1200" kern="1200" dirty="0" err="1" smtClean="0">
                <a:solidFill>
                  <a:schemeClr val="tx1"/>
                </a:solidFill>
                <a:effectLst/>
                <a:latin typeface="+mn-lt"/>
                <a:ea typeface="+mn-ea"/>
                <a:cs typeface="+mn-cs"/>
              </a:rPr>
              <a:t>אמיתי</a:t>
            </a:r>
            <a:r>
              <a:rPr lang="he-IL" sz="1200" kern="1200" dirty="0" smtClean="0">
                <a:solidFill>
                  <a:schemeClr val="tx1"/>
                </a:solidFill>
                <a:effectLst/>
                <a:latin typeface="+mn-lt"/>
                <a:ea typeface="+mn-ea"/>
                <a:cs typeface="+mn-cs"/>
              </a:rPr>
              <a:t> צריכים גם להיות "ממוקדים, מעשיים, ומבוססים על הערכה של מה התלמיד יכול ומסוגל להשיג."</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"שמתי לב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עשו מאמץ להבחין בהתנהגות של תלמיד או מאמץ שהשקיע במשימה. לדוגמה: "שמתי לב שכאשר אתה ארגנת מחדש בצורה נכונה את הנתונים היה לך קל יותר לפתור את הבעיה", "שמתי לב שהגעת בזמן לכיתה כל השבוע הזה". הוקרת התלמידים והמאמצים שהם עושים, משפיעים באופן חיובי על ביצועיהם האקדמיים.</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ספק מודל או דוגמא</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תקשר עם התלמידים שלך אודות מטרת ההערכה ו / או המשוב. הדגם לתלמידים את מה שאתה מחפש על ידי מתן דוגמה כיצד צריכה להיראות עבודה של "טוב מאד" לעומת עבודה של "כמעט טוב". זה חשוב במיוחד ברמות הלמידה הגבוהות.</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הזמן את התלמידים לתת לך משוב</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זכור כאשר אתה סיימת את השיעור במכללה וניתנה לך ההזדמנות ל'דרג את הפרופסור'? כמה נחמד היה להיות זה שסוף סוף אומר לפרופסור, שחומר הקריאה היה כל כך משעמם להפליא, בלי לדאוג זה ישפיע על הציון שלך? למה לא לתת לתלמידים לתת לך משוב על הביצועים שלך בתור מורה, בעילום שם?</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he-IL" sz="1200" kern="1200" dirty="0" smtClean="0">
                <a:solidFill>
                  <a:schemeClr val="tx1"/>
                </a:solidFill>
                <a:effectLst/>
                <a:latin typeface="+mn-lt"/>
                <a:ea typeface="+mn-ea"/>
                <a:cs typeface="+mn-cs"/>
              </a:rPr>
              <a:t>כמו גם, לכתוב, מה הם אוהבים בכיתה שלך? מה הם לא אוהבים? אם הם היו מלמדים את השיעור, מה הם היו עושים אחרים? מה הם למדו ממך כמורה? אם נהייה פתוחים לזה, נוכל ללמוד במהירות כמה דברים על עצמנו כמחנכים.</a:t>
            </a:r>
            <a:endParaRPr lang="en-US" sz="1200" kern="1200" dirty="0" smtClean="0">
              <a:solidFill>
                <a:schemeClr val="tx1"/>
              </a:solidFill>
              <a:effectLst/>
              <a:latin typeface="+mn-lt"/>
              <a:ea typeface="+mn-ea"/>
              <a:cs typeface="+mn-cs"/>
            </a:endParaRPr>
          </a:p>
          <a:p>
            <a:pPr lvl="0" rtl="1"/>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7C69B129-AB41-4FD8-937B-A238242183BB}" type="slidenum">
              <a:rPr kumimoji="0" lang="he-I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4</a:t>
            </a:fld>
            <a:endParaRPr kumimoji="0" 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5922773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lvl="0" rtl="1"/>
            <a:endParaRPr lang="he-IL" sz="1200" kern="1200" dirty="0" smtClean="0">
              <a:solidFill>
                <a:schemeClr val="tx1"/>
              </a:solidFill>
              <a:effectLst/>
              <a:latin typeface="+mn-lt"/>
              <a:ea typeface="+mn-ea"/>
              <a:cs typeface="+mn-cs"/>
            </a:endParaRPr>
          </a:p>
          <a:p>
            <a:pPr rtl="1"/>
            <a:r>
              <a:rPr lang="he-IL" sz="1200" b="1" kern="1200" dirty="0" smtClean="0">
                <a:solidFill>
                  <a:schemeClr val="tx1"/>
                </a:solidFill>
                <a:effectLst/>
                <a:latin typeface="+mn-lt"/>
                <a:ea typeface="+mn-ea"/>
                <a:cs typeface="+mn-cs"/>
              </a:rPr>
              <a:t>כללי אצבע להערכה:</a:t>
            </a:r>
            <a:r>
              <a:rPr lang="en-US" sz="1200" b="1" kern="1200" dirty="0" smtClean="0">
                <a:solidFill>
                  <a:schemeClr val="tx1"/>
                </a:solidFill>
                <a:effectLst/>
                <a:latin typeface="+mn-lt"/>
                <a:ea typeface="+mn-ea"/>
                <a:cs typeface="+mn-cs"/>
              </a:rPr>
              <a:t/>
            </a:r>
            <a:br>
              <a:rPr lang="en-US" sz="1200" b="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לחנך את התלמידים לתת משוב אחד לשני</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כדאי לתת דוגמא ללומדים כיצד נראה ונשמע משוב מיטבי. אפשר לכנות את זה בשם: 'הערכת עמיתים'. להכשיר את הלומדים לתת משוב בונה לחבר באופן שהוא חיובי ומועיל. כדאי לעודד את התלמידים להשתמש בפתקאות דביקות למתן משוב או להקליט משוב.</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בקש ממבוגר אחר לתת משוב</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המנהלת בבית הספר בו לימדתי התנדבה לבדוק מבחני היסטוריה או לקרוא יצירות כתיבה של תלמידים. דבר זה העלה את איכות העבודה פי עשר! אם המנהלת היא עסוקה מדי, ניתן להזמין מורה "אורח" או סטודנט להעריך עבודות של לומדים.</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בקש מהלומד לרשום הערות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במהלך שיח משוב על בדיקת מבחן, עבודה, בקש מהתלמידים לכתוב בעוד שאתה מספק את המשוב המילולי. התלמיד יכול להשתמש במחברת כדי לרשום את הערותיך או בפתקיות. העברת האחריות ללומד.</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תיעוד אחר התקדמות של תלמיד</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שמור על מקטע או תיקייה במחשב נייד לכל תלמיד. כתוב באופן יומי או שבועי, הערות עם תאריכים על כל תלמיד בהתאם לצורך. עקוב אחר שאלות טובות שהתלמיד שואל, בעיות התנהגות, היבטים לשיפור, ציוני מבחנים וכד'. כמובן שזה דורש זמן, אך כאשר יגיע הזמן ליום הורים או לפגישה עם תלמיד, אתה תהיה מוכן</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החזר מבחנים, מסמכים או כרטיסי תגובה בתחילת השיעור</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החזרת מסמכים ומבחנים בתחילת השיעור, ולא בסופו, מאפשרת לתלמידים לשאול שאלות נדרשות ולקיים דיון רלוונטי.</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השתמש בפתקים דביקים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לפעמים לראות תגובה כתובה יעיל יותר מאשר רק לשמוע אותה בקול רם. במהלך זמן עבודה עצמאי, נסה לכתוב הערות משוב בפתק דביק. מניחים את הפתק על השולחן של תלמיד שהמשוב נועד לו. השימוש בפתקאות דביקות עוזר להתמקדות התלמיד בעשייתו.</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תן שבח </a:t>
            </a:r>
            <a:r>
              <a:rPr lang="he-IL" sz="1200" b="1" kern="1200" dirty="0" err="1" smtClean="0">
                <a:solidFill>
                  <a:schemeClr val="tx1"/>
                </a:solidFill>
                <a:effectLst/>
                <a:latin typeface="+mn-lt"/>
                <a:ea typeface="+mn-ea"/>
                <a:cs typeface="+mn-cs"/>
              </a:rPr>
              <a:t>אמיתי</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תלמידים קולטים במהירות מתי מורים משתמשים בשבחים "ריקים". אם אתה אומר לתלמידים שלך כל הזמן "עבודה טובה" או "יופי של עבודה" אז, לאורך זמן, המילים האלה יהפכו חסרות משמעות. כדאי לעשות עניין אם תלמיד התקדם באופן משמעותי, ביחס לעצמו. או להתקשר הביתה להורים ולספר להם כמה ריגש אותך התלמיד היום בהתנהגותו או הישגיו. הערות והצעות במסגרת משוב </a:t>
            </a:r>
            <a:r>
              <a:rPr lang="he-IL" sz="1200" kern="1200" dirty="0" err="1" smtClean="0">
                <a:solidFill>
                  <a:schemeClr val="tx1"/>
                </a:solidFill>
                <a:effectLst/>
                <a:latin typeface="+mn-lt"/>
                <a:ea typeface="+mn-ea"/>
                <a:cs typeface="+mn-cs"/>
              </a:rPr>
              <a:t>אמיתי</a:t>
            </a:r>
            <a:r>
              <a:rPr lang="he-IL" sz="1200" kern="1200" dirty="0" smtClean="0">
                <a:solidFill>
                  <a:schemeClr val="tx1"/>
                </a:solidFill>
                <a:effectLst/>
                <a:latin typeface="+mn-lt"/>
                <a:ea typeface="+mn-ea"/>
                <a:cs typeface="+mn-cs"/>
              </a:rPr>
              <a:t> צריכים גם להיות "ממוקדים, מעשיים, ומבוססים על הערכה של מה התלמיד יכול ומסוגל להשיג."</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"שמתי לב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עשו מאמץ להבחין בהתנהגות של תלמיד או מאמץ שהשקיע במשימה. לדוגמה: "שמתי לב שכאשר אתה ארגנת מחדש בצורה נכונה את הנתונים היה לך קל יותר לפתור את הבעיה", "שמתי לב שהגעת בזמן לכיתה כל השבוע הזה". הוקרת התלמידים והמאמצים שהם עושים, משפיעים באופן חיובי על ביצועיהם האקדמיים.</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ספק מודל או דוגמא</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תקשר עם התלמידים שלך אודות מטרת ההערכה ו / או המשוב. הדגם לתלמידים את מה שאתה מחפש על ידי מתן דוגמה כיצד צריכה להיראות עבודה של "טוב מאד" לעומת עבודה של "כמעט טוב". זה חשוב במיוחד ברמות הלמידה הגבוהות.</a:t>
            </a:r>
            <a:endParaRPr lang="en-US" sz="1200" kern="1200" dirty="0" smtClean="0">
              <a:solidFill>
                <a:schemeClr val="tx1"/>
              </a:solidFill>
              <a:effectLst/>
              <a:latin typeface="+mn-lt"/>
              <a:ea typeface="+mn-ea"/>
              <a:cs typeface="+mn-cs"/>
            </a:endParaRPr>
          </a:p>
          <a:p>
            <a:pPr lvl="0" rtl="1"/>
            <a:r>
              <a:rPr lang="he-IL" sz="1200" b="1" kern="1200" dirty="0" smtClean="0">
                <a:solidFill>
                  <a:schemeClr val="tx1"/>
                </a:solidFill>
                <a:effectLst/>
                <a:latin typeface="+mn-lt"/>
                <a:ea typeface="+mn-ea"/>
                <a:cs typeface="+mn-cs"/>
              </a:rPr>
              <a:t>הזמן את התלמידים לתת לך משוב</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זכור כאשר אתה סיימת את השיעור במכללה וניתנה לך ההזדמנות ל'דרג את הפרופסור'? כמה נחמד היה להיות זה שסוף סוף אומר לפרופסור, שחומר הקריאה היה כל כך משעמם להפליא, בלי לדאוג זה ישפיע על הציון שלך? למה לא לתת לתלמידים לתת לך משוב על הביצועים שלך בתור מורה, בעילום שם?</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he-IL" sz="1200" kern="1200" dirty="0" smtClean="0">
                <a:solidFill>
                  <a:schemeClr val="tx1"/>
                </a:solidFill>
                <a:effectLst/>
                <a:latin typeface="+mn-lt"/>
                <a:ea typeface="+mn-ea"/>
                <a:cs typeface="+mn-cs"/>
              </a:rPr>
              <a:t>כמו גם, לכתוב, מה הם אוהבים בכיתה שלך? מה הם לא אוהבים? אם הם היו מלמדים את השיעור, מה הם היו עושים אחרים? מה הם למדו ממך כמורה? אם נהייה פתוחים לזה, נוכל ללמוד במהירות כמה דברים על עצמנו כמחנכים.</a:t>
            </a:r>
            <a:endParaRPr lang="en-US" sz="1200" kern="1200" dirty="0" smtClean="0">
              <a:solidFill>
                <a:schemeClr val="tx1"/>
              </a:solidFill>
              <a:effectLst/>
              <a:latin typeface="+mn-lt"/>
              <a:ea typeface="+mn-ea"/>
              <a:cs typeface="+mn-cs"/>
            </a:endParaRPr>
          </a:p>
          <a:p>
            <a:pPr lvl="0" rtl="1"/>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7C69B129-AB41-4FD8-937B-A238242183BB}" type="slidenum">
              <a:rPr kumimoji="0" lang="he-I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5</a:t>
            </a:fld>
            <a:endParaRPr kumimoji="0" 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416244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he-IL" sz="1200" b="1" kern="1200" dirty="0" smtClean="0">
                <a:solidFill>
                  <a:schemeClr val="tx1"/>
                </a:solidFill>
                <a:effectLst/>
                <a:latin typeface="+mn-lt"/>
                <a:ea typeface="+mn-ea"/>
                <a:cs typeface="+mn-cs"/>
              </a:rPr>
              <a:t>מליאה:</a:t>
            </a:r>
            <a:r>
              <a:rPr lang="he-IL" sz="1200" kern="1200" dirty="0" smtClean="0">
                <a:solidFill>
                  <a:schemeClr val="tx1"/>
                </a:solidFill>
                <a:effectLst/>
                <a:latin typeface="+mn-lt"/>
                <a:ea typeface="+mn-ea"/>
                <a:cs typeface="+mn-cs"/>
              </a:rPr>
              <a:t> מה אתם חושבים על הערכה הנעשית ע"י תלמידים?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אילו קשיים יש בזה? אילו יתרונות יש בזה? האם מישהו מכם התנסה בזה?</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7C69B129-AB41-4FD8-937B-A238242183BB}" type="slidenum">
              <a:rPr kumimoji="0" lang="he-I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837833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he-IL" sz="1200" b="1" kern="1200" dirty="0" smtClean="0">
                <a:solidFill>
                  <a:schemeClr val="tx1"/>
                </a:solidFill>
                <a:effectLst/>
                <a:latin typeface="+mn-lt"/>
                <a:ea typeface="+mn-ea"/>
                <a:cs typeface="+mn-cs"/>
              </a:rPr>
              <a:t>מליאה:</a:t>
            </a:r>
            <a:r>
              <a:rPr lang="he-IL" sz="1200" kern="1200" dirty="0" smtClean="0">
                <a:solidFill>
                  <a:schemeClr val="tx1"/>
                </a:solidFill>
                <a:effectLst/>
                <a:latin typeface="+mn-lt"/>
                <a:ea typeface="+mn-ea"/>
                <a:cs typeface="+mn-cs"/>
              </a:rPr>
              <a:t> מה אתם חושבים על הערכה הנעשית ע"י תלמידים?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אילו קשיים יש בזה? אילו יתרונות יש בזה? האם מישהו מכם התנסה בזה?</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7C69B129-AB41-4FD8-937B-A238242183BB}" type="slidenum">
              <a:rPr kumimoji="0" lang="he-I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361062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he-IL" sz="1200" b="1" kern="1200" dirty="0" smtClean="0">
                <a:solidFill>
                  <a:schemeClr val="tx1"/>
                </a:solidFill>
                <a:effectLst/>
                <a:latin typeface="+mn-lt"/>
                <a:ea typeface="+mn-ea"/>
                <a:cs typeface="+mn-cs"/>
              </a:rPr>
              <a:t>מליאה:</a:t>
            </a:r>
            <a:r>
              <a:rPr lang="he-IL" sz="1200" kern="1200" dirty="0" smtClean="0">
                <a:solidFill>
                  <a:schemeClr val="tx1"/>
                </a:solidFill>
                <a:effectLst/>
                <a:latin typeface="+mn-lt"/>
                <a:ea typeface="+mn-ea"/>
                <a:cs typeface="+mn-cs"/>
              </a:rPr>
              <a:t> מה אתם חושבים על הערכה הנעשית ע"י תלמידים?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אילו קשיים יש בזה? אילו יתרונות יש בזה? האם מישהו מכם התנסה בזה?</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7C69B129-AB41-4FD8-937B-A238242183BB}" type="slidenum">
              <a:rPr kumimoji="0" lang="he-I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39997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1"/>
            <a:r>
              <a:rPr lang="he-IL" sz="1200" b="1" kern="1200" dirty="0" smtClean="0">
                <a:solidFill>
                  <a:schemeClr val="tx1"/>
                </a:solidFill>
                <a:effectLst/>
                <a:latin typeface="+mn-lt"/>
                <a:ea typeface="+mn-ea"/>
                <a:cs typeface="+mn-cs"/>
              </a:rPr>
              <a:t>מליאה:</a:t>
            </a:r>
            <a:r>
              <a:rPr lang="he-IL" sz="1200" kern="1200" dirty="0" smtClean="0">
                <a:solidFill>
                  <a:schemeClr val="tx1"/>
                </a:solidFill>
                <a:effectLst/>
                <a:latin typeface="+mn-lt"/>
                <a:ea typeface="+mn-ea"/>
                <a:cs typeface="+mn-cs"/>
              </a:rPr>
              <a:t> מה אתם חושבים על הערכה הנעשית ע"י תלמידים?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אילו קשיים יש בזה? אילו יתרונות יש בזה? האם מישהו מכם התנסה בזה?</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l" defTabSz="914400" rtl="1" eaLnBrk="1" fontAlgn="base" latinLnBrk="0" hangingPunct="1">
              <a:lnSpc>
                <a:spcPct val="100000"/>
              </a:lnSpc>
              <a:spcBef>
                <a:spcPct val="0"/>
              </a:spcBef>
              <a:spcAft>
                <a:spcPct val="0"/>
              </a:spcAft>
              <a:buClrTx/>
              <a:buSzTx/>
              <a:buFontTx/>
              <a:buNone/>
              <a:tabLst/>
              <a:defRPr/>
            </a:pPr>
            <a:fld id="{7C69B129-AB41-4FD8-937B-A238242183BB}" type="slidenum">
              <a:rPr kumimoji="0" lang="he-IL"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Arial" panose="020B0604020202020204" pitchFamily="34" charset="0"/>
              </a:rPr>
              <a:pPr marL="0" marR="0" lvl="0" indent="0" algn="l" defTabSz="914400" rtl="1" eaLnBrk="1" fontAlgn="base" latinLnBrk="0" hangingPunct="1">
                <a:lnSpc>
                  <a:spcPct val="100000"/>
                </a:lnSpc>
                <a:spcBef>
                  <a:spcPct val="0"/>
                </a:spcBef>
                <a:spcAft>
                  <a:spcPct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3868235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he-IL"/>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he-IL"/>
          </a:p>
        </p:txBody>
      </p:sp>
      <p:sp>
        <p:nvSpPr>
          <p:cNvPr id="4" name="Date Placeholder 3"/>
          <p:cNvSpPr>
            <a:spLocks noGrp="1"/>
          </p:cNvSpPr>
          <p:nvPr>
            <p:ph type="dt" sz="half" idx="10"/>
          </p:nvPr>
        </p:nvSpPr>
        <p:spPr/>
        <p:txBody>
          <a:bodyPr/>
          <a:lstStyle>
            <a:lvl1pPr>
              <a:defRPr/>
            </a:lvl1pPr>
          </a:lstStyle>
          <a:p>
            <a:pPr>
              <a:defRPr/>
            </a:pPr>
            <a:fld id="{DE3EAF08-C89C-43E9-9402-13FE702CC9C7}" type="datetimeFigureOut">
              <a:rPr lang="he-IL"/>
              <a:pPr>
                <a:defRPr/>
              </a:pPr>
              <a:t>ח'/שבט/תש"פ</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9AC73119-6FB2-4C83-9A47-839DB4F16BF1}" type="slidenum">
              <a:rPr lang="he-IL"/>
              <a:pPr>
                <a:defRPr/>
              </a:pPr>
              <a:t>‹#›</a:t>
            </a:fld>
            <a:endParaRPr lang="he-IL"/>
          </a:p>
        </p:txBody>
      </p:sp>
    </p:spTree>
    <p:extLst>
      <p:ext uri="{BB962C8B-B14F-4D97-AF65-F5344CB8AC3E}">
        <p14:creationId xmlns:p14="http://schemas.microsoft.com/office/powerpoint/2010/main" val="148574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373914E0-7B1D-4B8C-B398-FDBC8D62BAEC}" type="datetimeFigureOut">
              <a:rPr lang="he-IL"/>
              <a:pPr>
                <a:defRPr/>
              </a:pPr>
              <a:t>ח'/שבט/תש"פ</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D368C414-ED63-456B-87FE-107D50F0D301}" type="slidenum">
              <a:rPr lang="he-IL"/>
              <a:pPr>
                <a:defRPr/>
              </a:pPr>
              <a:t>‹#›</a:t>
            </a:fld>
            <a:endParaRPr lang="he-IL"/>
          </a:p>
        </p:txBody>
      </p:sp>
    </p:spTree>
    <p:extLst>
      <p:ext uri="{BB962C8B-B14F-4D97-AF65-F5344CB8AC3E}">
        <p14:creationId xmlns:p14="http://schemas.microsoft.com/office/powerpoint/2010/main" val="297745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he-IL"/>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209BD3F8-5040-4120-9B55-0369DB17F61F}" type="datetimeFigureOut">
              <a:rPr lang="he-IL"/>
              <a:pPr>
                <a:defRPr/>
              </a:pPr>
              <a:t>ח'/שבט/תש"פ</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12D40C93-2288-4973-B48C-3665363F55A1}" type="slidenum">
              <a:rPr lang="he-IL"/>
              <a:pPr>
                <a:defRPr/>
              </a:pPr>
              <a:t>‹#›</a:t>
            </a:fld>
            <a:endParaRPr lang="he-IL"/>
          </a:p>
        </p:txBody>
      </p:sp>
    </p:spTree>
    <p:extLst>
      <p:ext uri="{BB962C8B-B14F-4D97-AF65-F5344CB8AC3E}">
        <p14:creationId xmlns:p14="http://schemas.microsoft.com/office/powerpoint/2010/main" val="280778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CAB046-F363-4991-BE87-342116DB919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C81E2-3905-4A16-B740-D218315B9B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73539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CAB046-F363-4991-BE87-342116DB919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C81E2-3905-4A16-B740-D218315B9B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8107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CAB046-F363-4991-BE87-342116DB919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C81E2-3905-4A16-B740-D218315B9B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1460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CAB046-F363-4991-BE87-342116DB919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C81E2-3905-4A16-B740-D218315B9B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3462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CAB046-F363-4991-BE87-342116DB919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C81E2-3905-4A16-B740-D218315B9B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174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CAB046-F363-4991-BE87-342116DB919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C81E2-3905-4A16-B740-D218315B9B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38656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CAB046-F363-4991-BE87-342116DB919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C81E2-3905-4A16-B740-D218315B9B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4498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CAB046-F363-4991-BE87-342116DB919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C81E2-3905-4A16-B740-D218315B9B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881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p:cNvSpPr>
            <a:spLocks noGrp="1"/>
          </p:cNvSpPr>
          <p:nvPr>
            <p:ph type="dt" sz="half" idx="10"/>
          </p:nvPr>
        </p:nvSpPr>
        <p:spPr/>
        <p:txBody>
          <a:bodyPr/>
          <a:lstStyle>
            <a:lvl1pPr>
              <a:defRPr/>
            </a:lvl1pPr>
          </a:lstStyle>
          <a:p>
            <a:pPr>
              <a:defRPr/>
            </a:pPr>
            <a:fld id="{1B41FE88-F35A-4BBD-848B-4E16E40DE64E}" type="datetimeFigureOut">
              <a:rPr lang="he-IL"/>
              <a:pPr>
                <a:defRPr/>
              </a:pPr>
              <a:t>ח'/שבט/תש"פ</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4C4670E9-C7DA-4B40-B39E-5195A41F8EC8}" type="slidenum">
              <a:rPr lang="he-IL"/>
              <a:pPr>
                <a:defRPr/>
              </a:pPr>
              <a:t>‹#›</a:t>
            </a:fld>
            <a:endParaRPr lang="he-IL"/>
          </a:p>
        </p:txBody>
      </p:sp>
    </p:spTree>
    <p:extLst>
      <p:ext uri="{BB962C8B-B14F-4D97-AF65-F5344CB8AC3E}">
        <p14:creationId xmlns:p14="http://schemas.microsoft.com/office/powerpoint/2010/main" val="2269349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CAB046-F363-4991-BE87-342116DB919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C81E2-3905-4A16-B740-D218315B9B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755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CAB046-F363-4991-BE87-342116DB919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C81E2-3905-4A16-B740-D218315B9B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00140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7CAB046-F363-4991-BE87-342116DB919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9BC81E2-3905-4A16-B740-D218315B9B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0621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r">
              <a:defRPr sz="4000" b="1" cap="all"/>
            </a:lvl1pPr>
          </a:lstStyle>
          <a:p>
            <a:r>
              <a:rPr lang="en-US"/>
              <a:t>Click to edit Master title style</a:t>
            </a:r>
            <a:endParaRPr lang="he-IL"/>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A9C770E-2304-44E3-8129-D54296396F17}" type="datetimeFigureOut">
              <a:rPr lang="he-IL"/>
              <a:pPr>
                <a:defRPr/>
              </a:pPr>
              <a:t>ח'/שבט/תש"פ</a:t>
            </a:fld>
            <a:endParaRPr lang="he-IL"/>
          </a:p>
        </p:txBody>
      </p:sp>
      <p:sp>
        <p:nvSpPr>
          <p:cNvPr id="5" name="Footer Placeholder 4"/>
          <p:cNvSpPr>
            <a:spLocks noGrp="1"/>
          </p:cNvSpPr>
          <p:nvPr>
            <p:ph type="ftr" sz="quarter" idx="11"/>
          </p:nvPr>
        </p:nvSpPr>
        <p:spPr/>
        <p:txBody>
          <a:bodyPr/>
          <a:lstStyle>
            <a:lvl1pPr>
              <a:defRPr/>
            </a:lvl1pPr>
          </a:lstStyle>
          <a:p>
            <a:pPr>
              <a:defRPr/>
            </a:pPr>
            <a:endParaRPr lang="he-IL"/>
          </a:p>
        </p:txBody>
      </p:sp>
      <p:sp>
        <p:nvSpPr>
          <p:cNvPr id="6" name="Slide Number Placeholder 5"/>
          <p:cNvSpPr>
            <a:spLocks noGrp="1"/>
          </p:cNvSpPr>
          <p:nvPr>
            <p:ph type="sldNum" sz="quarter" idx="12"/>
          </p:nvPr>
        </p:nvSpPr>
        <p:spPr/>
        <p:txBody>
          <a:bodyPr/>
          <a:lstStyle>
            <a:lvl1pPr>
              <a:defRPr/>
            </a:lvl1pPr>
          </a:lstStyle>
          <a:p>
            <a:pPr>
              <a:defRPr/>
            </a:pPr>
            <a:fld id="{53A72754-1548-454B-AAA0-84413F704F51}" type="slidenum">
              <a:rPr lang="he-IL"/>
              <a:pPr>
                <a:defRPr/>
              </a:pPr>
              <a:t>‹#›</a:t>
            </a:fld>
            <a:endParaRPr lang="he-IL"/>
          </a:p>
        </p:txBody>
      </p:sp>
    </p:spTree>
    <p:extLst>
      <p:ext uri="{BB962C8B-B14F-4D97-AF65-F5344CB8AC3E}">
        <p14:creationId xmlns:p14="http://schemas.microsoft.com/office/powerpoint/2010/main" val="172724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Date Placeholder 3"/>
          <p:cNvSpPr>
            <a:spLocks noGrp="1"/>
          </p:cNvSpPr>
          <p:nvPr>
            <p:ph type="dt" sz="half" idx="10"/>
          </p:nvPr>
        </p:nvSpPr>
        <p:spPr/>
        <p:txBody>
          <a:bodyPr/>
          <a:lstStyle>
            <a:lvl1pPr>
              <a:defRPr/>
            </a:lvl1pPr>
          </a:lstStyle>
          <a:p>
            <a:pPr>
              <a:defRPr/>
            </a:pPr>
            <a:fld id="{E1E74489-7FD2-44EB-8A78-A8D81786C46F}" type="datetimeFigureOut">
              <a:rPr lang="he-IL"/>
              <a:pPr>
                <a:defRPr/>
              </a:pPr>
              <a:t>ח'/שבט/תש"פ</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40A829E0-63BD-4938-87AA-9227B3D6DF55}" type="slidenum">
              <a:rPr lang="he-IL"/>
              <a:pPr>
                <a:defRPr/>
              </a:pPr>
              <a:t>‹#›</a:t>
            </a:fld>
            <a:endParaRPr lang="he-IL"/>
          </a:p>
        </p:txBody>
      </p:sp>
    </p:spTree>
    <p:extLst>
      <p:ext uri="{BB962C8B-B14F-4D97-AF65-F5344CB8AC3E}">
        <p14:creationId xmlns:p14="http://schemas.microsoft.com/office/powerpoint/2010/main" val="4037100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he-IL"/>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7" name="Date Placeholder 3"/>
          <p:cNvSpPr>
            <a:spLocks noGrp="1"/>
          </p:cNvSpPr>
          <p:nvPr>
            <p:ph type="dt" sz="half" idx="10"/>
          </p:nvPr>
        </p:nvSpPr>
        <p:spPr/>
        <p:txBody>
          <a:bodyPr/>
          <a:lstStyle>
            <a:lvl1pPr>
              <a:defRPr/>
            </a:lvl1pPr>
          </a:lstStyle>
          <a:p>
            <a:pPr>
              <a:defRPr/>
            </a:pPr>
            <a:fld id="{8627E687-16C0-41E8-9DD7-895653E48F7E}" type="datetimeFigureOut">
              <a:rPr lang="he-IL"/>
              <a:pPr>
                <a:defRPr/>
              </a:pPr>
              <a:t>ח'/שבט/תש"פ</a:t>
            </a:fld>
            <a:endParaRPr lang="he-IL"/>
          </a:p>
        </p:txBody>
      </p:sp>
      <p:sp>
        <p:nvSpPr>
          <p:cNvPr id="8" name="Footer Placeholder 4"/>
          <p:cNvSpPr>
            <a:spLocks noGrp="1"/>
          </p:cNvSpPr>
          <p:nvPr>
            <p:ph type="ftr" sz="quarter" idx="11"/>
          </p:nvPr>
        </p:nvSpPr>
        <p:spPr/>
        <p:txBody>
          <a:bodyPr/>
          <a:lstStyle>
            <a:lvl1pPr>
              <a:defRPr/>
            </a:lvl1pPr>
          </a:lstStyle>
          <a:p>
            <a:pPr>
              <a:defRPr/>
            </a:pPr>
            <a:endParaRPr lang="he-IL"/>
          </a:p>
        </p:txBody>
      </p:sp>
      <p:sp>
        <p:nvSpPr>
          <p:cNvPr id="9" name="Slide Number Placeholder 5"/>
          <p:cNvSpPr>
            <a:spLocks noGrp="1"/>
          </p:cNvSpPr>
          <p:nvPr>
            <p:ph type="sldNum" sz="quarter" idx="12"/>
          </p:nvPr>
        </p:nvSpPr>
        <p:spPr/>
        <p:txBody>
          <a:bodyPr/>
          <a:lstStyle>
            <a:lvl1pPr>
              <a:defRPr/>
            </a:lvl1pPr>
          </a:lstStyle>
          <a:p>
            <a:pPr>
              <a:defRPr/>
            </a:pPr>
            <a:fld id="{B8D8932D-B961-4932-9DF6-E9BA9769F51B}" type="slidenum">
              <a:rPr lang="he-IL"/>
              <a:pPr>
                <a:defRPr/>
              </a:pPr>
              <a:t>‹#›</a:t>
            </a:fld>
            <a:endParaRPr lang="he-IL"/>
          </a:p>
        </p:txBody>
      </p:sp>
    </p:spTree>
    <p:extLst>
      <p:ext uri="{BB962C8B-B14F-4D97-AF65-F5344CB8AC3E}">
        <p14:creationId xmlns:p14="http://schemas.microsoft.com/office/powerpoint/2010/main" val="187458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e-IL"/>
          </a:p>
        </p:txBody>
      </p:sp>
      <p:sp>
        <p:nvSpPr>
          <p:cNvPr id="3" name="Date Placeholder 3"/>
          <p:cNvSpPr>
            <a:spLocks noGrp="1"/>
          </p:cNvSpPr>
          <p:nvPr>
            <p:ph type="dt" sz="half" idx="10"/>
          </p:nvPr>
        </p:nvSpPr>
        <p:spPr/>
        <p:txBody>
          <a:bodyPr/>
          <a:lstStyle>
            <a:lvl1pPr>
              <a:defRPr/>
            </a:lvl1pPr>
          </a:lstStyle>
          <a:p>
            <a:pPr>
              <a:defRPr/>
            </a:pPr>
            <a:fld id="{5AACEA54-037A-4790-AA99-26EE1C97B3EF}" type="datetimeFigureOut">
              <a:rPr lang="he-IL"/>
              <a:pPr>
                <a:defRPr/>
              </a:pPr>
              <a:t>ח'/שבט/תש"פ</a:t>
            </a:fld>
            <a:endParaRPr lang="he-IL"/>
          </a:p>
        </p:txBody>
      </p:sp>
      <p:sp>
        <p:nvSpPr>
          <p:cNvPr id="4" name="Footer Placeholder 4"/>
          <p:cNvSpPr>
            <a:spLocks noGrp="1"/>
          </p:cNvSpPr>
          <p:nvPr>
            <p:ph type="ftr" sz="quarter" idx="11"/>
          </p:nvPr>
        </p:nvSpPr>
        <p:spPr/>
        <p:txBody>
          <a:bodyPr/>
          <a:lstStyle>
            <a:lvl1pPr>
              <a:defRPr/>
            </a:lvl1pPr>
          </a:lstStyle>
          <a:p>
            <a:pPr>
              <a:defRPr/>
            </a:pPr>
            <a:endParaRPr lang="he-IL"/>
          </a:p>
        </p:txBody>
      </p:sp>
      <p:sp>
        <p:nvSpPr>
          <p:cNvPr id="5" name="Slide Number Placeholder 5"/>
          <p:cNvSpPr>
            <a:spLocks noGrp="1"/>
          </p:cNvSpPr>
          <p:nvPr>
            <p:ph type="sldNum" sz="quarter" idx="12"/>
          </p:nvPr>
        </p:nvSpPr>
        <p:spPr/>
        <p:txBody>
          <a:bodyPr/>
          <a:lstStyle>
            <a:lvl1pPr>
              <a:defRPr/>
            </a:lvl1pPr>
          </a:lstStyle>
          <a:p>
            <a:pPr>
              <a:defRPr/>
            </a:pPr>
            <a:fld id="{D4057012-BC03-4F45-A596-7D25FCF64854}" type="slidenum">
              <a:rPr lang="he-IL"/>
              <a:pPr>
                <a:defRPr/>
              </a:pPr>
              <a:t>‹#›</a:t>
            </a:fld>
            <a:endParaRPr lang="he-IL"/>
          </a:p>
        </p:txBody>
      </p:sp>
    </p:spTree>
    <p:extLst>
      <p:ext uri="{BB962C8B-B14F-4D97-AF65-F5344CB8AC3E}">
        <p14:creationId xmlns:p14="http://schemas.microsoft.com/office/powerpoint/2010/main" val="1900654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E937D2-FC4C-4D5E-BBA1-7819CE015190}" type="datetimeFigureOut">
              <a:rPr lang="he-IL"/>
              <a:pPr>
                <a:defRPr/>
              </a:pPr>
              <a:t>ח'/שבט/תש"פ</a:t>
            </a:fld>
            <a:endParaRPr lang="he-IL"/>
          </a:p>
        </p:txBody>
      </p:sp>
      <p:sp>
        <p:nvSpPr>
          <p:cNvPr id="3" name="Footer Placeholder 4"/>
          <p:cNvSpPr>
            <a:spLocks noGrp="1"/>
          </p:cNvSpPr>
          <p:nvPr>
            <p:ph type="ftr" sz="quarter" idx="11"/>
          </p:nvPr>
        </p:nvSpPr>
        <p:spPr/>
        <p:txBody>
          <a:bodyPr/>
          <a:lstStyle>
            <a:lvl1pPr>
              <a:defRPr/>
            </a:lvl1pPr>
          </a:lstStyle>
          <a:p>
            <a:pPr>
              <a:defRPr/>
            </a:pPr>
            <a:endParaRPr lang="he-IL"/>
          </a:p>
        </p:txBody>
      </p:sp>
      <p:sp>
        <p:nvSpPr>
          <p:cNvPr id="4" name="Slide Number Placeholder 5"/>
          <p:cNvSpPr>
            <a:spLocks noGrp="1"/>
          </p:cNvSpPr>
          <p:nvPr>
            <p:ph type="sldNum" sz="quarter" idx="12"/>
          </p:nvPr>
        </p:nvSpPr>
        <p:spPr/>
        <p:txBody>
          <a:bodyPr/>
          <a:lstStyle>
            <a:lvl1pPr>
              <a:defRPr/>
            </a:lvl1pPr>
          </a:lstStyle>
          <a:p>
            <a:pPr>
              <a:defRPr/>
            </a:pPr>
            <a:fld id="{3E56ABC9-406D-43A1-8D6C-ECC0EF882706}" type="slidenum">
              <a:rPr lang="he-IL"/>
              <a:pPr>
                <a:defRPr/>
              </a:pPr>
              <a:t>‹#›</a:t>
            </a:fld>
            <a:endParaRPr lang="he-IL"/>
          </a:p>
        </p:txBody>
      </p:sp>
    </p:spTree>
    <p:extLst>
      <p:ext uri="{BB962C8B-B14F-4D97-AF65-F5344CB8AC3E}">
        <p14:creationId xmlns:p14="http://schemas.microsoft.com/office/powerpoint/2010/main" val="3565502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r">
              <a:defRPr sz="2000" b="1"/>
            </a:lvl1pPr>
          </a:lstStyle>
          <a:p>
            <a:r>
              <a:rPr lang="en-US"/>
              <a:t>Click to edit Master title style</a:t>
            </a:r>
            <a:endParaRPr lang="he-IL"/>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291AFBD-802F-49FC-B993-A062B96EB9FD}" type="datetimeFigureOut">
              <a:rPr lang="he-IL"/>
              <a:pPr>
                <a:defRPr/>
              </a:pPr>
              <a:t>ח'/שבט/תש"פ</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1FEF2439-E27E-4493-B9C8-818F48820250}" type="slidenum">
              <a:rPr lang="he-IL"/>
              <a:pPr>
                <a:defRPr/>
              </a:pPr>
              <a:t>‹#›</a:t>
            </a:fld>
            <a:endParaRPr lang="he-IL"/>
          </a:p>
        </p:txBody>
      </p:sp>
    </p:spTree>
    <p:extLst>
      <p:ext uri="{BB962C8B-B14F-4D97-AF65-F5344CB8AC3E}">
        <p14:creationId xmlns:p14="http://schemas.microsoft.com/office/powerpoint/2010/main" val="3110287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r">
              <a:defRPr sz="2000" b="1"/>
            </a:lvl1pPr>
          </a:lstStyle>
          <a:p>
            <a:r>
              <a:rPr lang="en-US"/>
              <a:t>Click to edit Master title style</a:t>
            </a:r>
            <a:endParaRPr lang="he-IL"/>
          </a:p>
        </p:txBody>
      </p:sp>
      <p:sp>
        <p:nvSpPr>
          <p:cNvPr id="3" name="Picture Placeholder 2"/>
          <p:cNvSpPr>
            <a:spLocks noGrp="1"/>
          </p:cNvSpPr>
          <p:nvPr>
            <p:ph type="pic" idx="1"/>
          </p:nvPr>
        </p:nvSpPr>
        <p:spPr>
          <a:xfrm>
            <a:off x="2389717" y="612775"/>
            <a:ext cx="73152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e-IL"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37B945B-F910-4D07-9A4C-8D7D6C7160D0}" type="datetimeFigureOut">
              <a:rPr lang="he-IL"/>
              <a:pPr>
                <a:defRPr/>
              </a:pPr>
              <a:t>ח'/שבט/תש"פ</a:t>
            </a:fld>
            <a:endParaRPr lang="he-IL"/>
          </a:p>
        </p:txBody>
      </p:sp>
      <p:sp>
        <p:nvSpPr>
          <p:cNvPr id="6" name="Footer Placeholder 4"/>
          <p:cNvSpPr>
            <a:spLocks noGrp="1"/>
          </p:cNvSpPr>
          <p:nvPr>
            <p:ph type="ftr" sz="quarter" idx="11"/>
          </p:nvPr>
        </p:nvSpPr>
        <p:spPr/>
        <p:txBody>
          <a:bodyPr/>
          <a:lstStyle>
            <a:lvl1pPr>
              <a:defRPr/>
            </a:lvl1pPr>
          </a:lstStyle>
          <a:p>
            <a:pPr>
              <a:defRPr/>
            </a:pPr>
            <a:endParaRPr lang="he-IL"/>
          </a:p>
        </p:txBody>
      </p:sp>
      <p:sp>
        <p:nvSpPr>
          <p:cNvPr id="7" name="Slide Number Placeholder 5"/>
          <p:cNvSpPr>
            <a:spLocks noGrp="1"/>
          </p:cNvSpPr>
          <p:nvPr>
            <p:ph type="sldNum" sz="quarter" idx="12"/>
          </p:nvPr>
        </p:nvSpPr>
        <p:spPr/>
        <p:txBody>
          <a:bodyPr/>
          <a:lstStyle>
            <a:lvl1pPr>
              <a:defRPr/>
            </a:lvl1pPr>
          </a:lstStyle>
          <a:p>
            <a:pPr>
              <a:defRPr/>
            </a:pPr>
            <a:fld id="{C495E7D2-1DC3-4DF3-BBBF-E8F0B2C63930}" type="slidenum">
              <a:rPr lang="he-IL"/>
              <a:pPr>
                <a:defRPr/>
              </a:pPr>
              <a:t>‹#›</a:t>
            </a:fld>
            <a:endParaRPr lang="he-IL"/>
          </a:p>
        </p:txBody>
      </p:sp>
    </p:spTree>
    <p:extLst>
      <p:ext uri="{BB962C8B-B14F-4D97-AF65-F5344CB8AC3E}">
        <p14:creationId xmlns:p14="http://schemas.microsoft.com/office/powerpoint/2010/main" val="168379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he-IL"/>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he-IL"/>
              <a:t>Click to edit Master text styles</a:t>
            </a:r>
          </a:p>
          <a:p>
            <a:pPr lvl="1"/>
            <a:r>
              <a:rPr lang="en-US" altLang="he-IL"/>
              <a:t>Second level</a:t>
            </a:r>
          </a:p>
          <a:p>
            <a:pPr lvl="2"/>
            <a:r>
              <a:rPr lang="en-US" altLang="he-IL"/>
              <a:t>Third level</a:t>
            </a:r>
          </a:p>
          <a:p>
            <a:pPr lvl="3"/>
            <a:r>
              <a:rPr lang="en-US" altLang="he-IL"/>
              <a:t>Fourth level</a:t>
            </a:r>
          </a:p>
          <a:p>
            <a:pPr lvl="4"/>
            <a:r>
              <a:rPr lang="en-US" altLang="he-IL"/>
              <a:t>Fifth level</a:t>
            </a:r>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rtl="1" eaLnBrk="1" fontAlgn="auto" hangingPunct="1">
              <a:spcBef>
                <a:spcPts val="0"/>
              </a:spcBef>
              <a:spcAft>
                <a:spcPts val="0"/>
              </a:spcAft>
              <a:defRPr sz="1200">
                <a:solidFill>
                  <a:schemeClr val="tx1">
                    <a:tint val="75000"/>
                  </a:schemeClr>
                </a:solidFill>
                <a:latin typeface="+mn-lt"/>
                <a:cs typeface="+mn-cs"/>
              </a:defRPr>
            </a:lvl1pPr>
          </a:lstStyle>
          <a:p>
            <a:pPr>
              <a:defRPr/>
            </a:pPr>
            <a:fld id="{ACFCB5D3-CDB0-472E-90B9-5985B13D270E}" type="datetimeFigureOut">
              <a:rPr lang="he-IL"/>
              <a:pPr>
                <a:defRPr/>
              </a:pPr>
              <a:t>ח'/שבט/תש"פ</a:t>
            </a:fld>
            <a:endParaRPr lang="he-IL"/>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rtl="1" eaLnBrk="1" fontAlgn="auto" hangingPunct="1">
              <a:spcBef>
                <a:spcPts val="0"/>
              </a:spcBef>
              <a:spcAft>
                <a:spcPts val="0"/>
              </a:spcAft>
              <a:defRPr sz="1200">
                <a:solidFill>
                  <a:schemeClr val="tx1">
                    <a:tint val="75000"/>
                  </a:schemeClr>
                </a:solidFill>
                <a:latin typeface="+mn-lt"/>
                <a:cs typeface="+mn-cs"/>
              </a:defRPr>
            </a:lvl1pPr>
          </a:lstStyle>
          <a:p>
            <a:pPr>
              <a:defRPr/>
            </a:pPr>
            <a:endParaRPr lang="he-IL"/>
          </a:p>
        </p:txBody>
      </p:sp>
      <p:sp>
        <p:nvSpPr>
          <p:cNvPr id="6" name="Slide Number Placeholder 5"/>
          <p:cNvSpPr>
            <a:spLocks noGrp="1"/>
          </p:cNvSpPr>
          <p:nvPr>
            <p:ph type="sldNum" sz="quarter" idx="4"/>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l" rtl="1" eaLnBrk="1" hangingPunct="1">
              <a:defRPr sz="1200">
                <a:solidFill>
                  <a:srgbClr val="898989"/>
                </a:solidFill>
                <a:latin typeface="Calibri" panose="020F0502020204030204" pitchFamily="34" charset="0"/>
              </a:defRPr>
            </a:lvl1pPr>
          </a:lstStyle>
          <a:p>
            <a:pPr>
              <a:defRPr/>
            </a:pPr>
            <a:fld id="{66E3C8A9-4EE5-4193-AAC7-88C81EF05657}" type="slidenum">
              <a:rPr lang="he-IL"/>
              <a:pPr>
                <a:defRPr/>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7CAB046-F363-4991-BE87-342116DB919D}"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2/3/2020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D9BC81E2-3905-4A16-B740-D218315B9B9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4438" y="-247890"/>
            <a:ext cx="12684020" cy="7190950"/>
          </a:xfrm>
          <a:prstGeom prst="rect">
            <a:avLst/>
          </a:prstGeom>
        </p:spPr>
      </p:pic>
    </p:spTree>
    <p:extLst>
      <p:ext uri="{BB962C8B-B14F-4D97-AF65-F5344CB8AC3E}">
        <p14:creationId xmlns:p14="http://schemas.microsoft.com/office/powerpoint/2010/main" val="4236943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jp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jpg"/><Relationship Id="rId4" Type="http://schemas.openxmlformats.org/officeDocument/2006/relationships/image" Target="../media/image11.jpg"/><Relationship Id="rId9" Type="http://schemas.openxmlformats.org/officeDocument/2006/relationships/image" Target="../media/image16.jpg"/></Relationships>
</file>

<file path=ppt/slides/_rels/slide4.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png"/><Relationship Id="rId7" Type="http://schemas.openxmlformats.org/officeDocument/2006/relationships/image" Target="../media/image24.jpg"/><Relationship Id="rId12"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5.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png"/><Relationship Id="rId7" Type="http://schemas.openxmlformats.org/officeDocument/2006/relationships/image" Target="../media/image24.jpg"/><Relationship Id="rId12"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jpg"/><Relationship Id="rId11" Type="http://schemas.openxmlformats.org/officeDocument/2006/relationships/image" Target="../media/image28.jpg"/><Relationship Id="rId5" Type="http://schemas.openxmlformats.org/officeDocument/2006/relationships/image" Target="../media/image22.jpg"/><Relationship Id="rId10" Type="http://schemas.openxmlformats.org/officeDocument/2006/relationships/image" Target="../media/image27.jpg"/><Relationship Id="rId4" Type="http://schemas.openxmlformats.org/officeDocument/2006/relationships/image" Target="../media/image21.jpg"/><Relationship Id="rId9" Type="http://schemas.openxmlformats.org/officeDocument/2006/relationships/image" Target="../media/image26.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31.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a:xfrm>
            <a:off x="6676103" y="4231827"/>
            <a:ext cx="5515897" cy="923330"/>
          </a:xfrm>
          <a:prstGeom prst="rect">
            <a:avLst/>
          </a:prstGeom>
          <a:solidFill>
            <a:schemeClr val="dk1">
              <a:alpha val="65000"/>
            </a:schemeClr>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91440" tIns="45720" rIns="91440" bIns="45720">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he-IL" sz="3600" b="1" i="0" u="none" strike="noStrike" kern="1200" cap="none" spc="0" normalizeH="0" baseline="0" noProof="0" dirty="0" smtClean="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הוראה דיפרנציאלית</a:t>
            </a:r>
            <a:endParaRPr kumimoji="0" lang="he-IL" sz="3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מכישלון להצלחה</a:t>
            </a:r>
            <a:endParaRPr kumimoji="0" lang="he-IL" sz="1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90507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75405" y="109772"/>
            <a:ext cx="9647739" cy="1052736"/>
          </a:xfrm>
          <a:prstGeom prst="rect">
            <a:avLst/>
          </a:prstGeom>
        </p:spPr>
        <p:txBody>
          <a:bodyPr/>
          <a:lst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a:lstStyle>
          <a:p>
            <a:pPr>
              <a:lnSpc>
                <a:spcPct val="150000"/>
              </a:lnSpc>
              <a:buSzPct val="25000"/>
              <a:defRPr/>
            </a:pPr>
            <a:r>
              <a:rPr lang="he-IL" sz="4000" b="1" cap="small" dirty="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אילו אירועי הערכה עובר התלמיד ביום אחד?</a:t>
            </a:r>
          </a:p>
        </p:txBody>
      </p:sp>
      <p:sp>
        <p:nvSpPr>
          <p:cNvPr id="6" name="Shape 202"/>
          <p:cNvSpPr>
            <a:spLocks noChangeArrowheads="1"/>
          </p:cNvSpPr>
          <p:nvPr/>
        </p:nvSpPr>
        <p:spPr bwMode="auto">
          <a:xfrm>
            <a:off x="-96688" y="-19522"/>
            <a:ext cx="2376264" cy="280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a:spcBef>
                <a:spcPct val="0"/>
              </a:spcBef>
              <a:buSzPct val="25000"/>
              <a:buFontTx/>
              <a:buNone/>
            </a:pPr>
            <a:r>
              <a:rPr lang="he-IL" altLang="he-IL" sz="900" dirty="0">
                <a:solidFill>
                  <a:srgbClr val="000000"/>
                </a:solidFill>
                <a:latin typeface="Arial" panose="020B0604020202020204" pitchFamily="34" charset="0"/>
                <a:sym typeface="Arial" panose="020B0604020202020204" pitchFamily="34" charset="0"/>
              </a:rPr>
              <a:t>תמונות: </a:t>
            </a:r>
            <a:r>
              <a:rPr lang="en-US" altLang="he-IL" sz="900" dirty="0">
                <a:solidFill>
                  <a:srgbClr val="538CD5"/>
                </a:solidFill>
                <a:latin typeface="Arial" panose="020B0604020202020204" pitchFamily="34" charset="0"/>
                <a:sym typeface="Arial" panose="020B0604020202020204" pitchFamily="34" charset="0"/>
              </a:rPr>
              <a:t>google.co.il</a:t>
            </a:r>
            <a:r>
              <a:rPr lang="en-US" altLang="he-IL" sz="900" dirty="0">
                <a:solidFill>
                  <a:srgbClr val="000000"/>
                </a:solidFill>
                <a:latin typeface="Arial" panose="020B0604020202020204" pitchFamily="34" charset="0"/>
                <a:sym typeface="Arial" panose="020B0604020202020204" pitchFamily="34" charset="0"/>
              </a:rPr>
              <a:t> </a:t>
            </a:r>
            <a:r>
              <a:rPr lang="he-IL" altLang="he-IL" sz="900" dirty="0">
                <a:solidFill>
                  <a:srgbClr val="000000"/>
                </a:solidFill>
                <a:latin typeface="Arial" panose="020B0604020202020204" pitchFamily="34" charset="0"/>
                <a:sym typeface="Arial" panose="020B0604020202020204" pitchFamily="34" charset="0"/>
              </a:rPr>
              <a:t>,</a:t>
            </a:r>
            <a:r>
              <a:rPr lang="he-IL" altLang="he-IL" sz="900" dirty="0">
                <a:solidFill>
                  <a:srgbClr val="538CD5"/>
                </a:solidFill>
                <a:latin typeface="Arial" panose="020B0604020202020204" pitchFamily="34" charset="0"/>
                <a:sym typeface="Arial" panose="020B0604020202020204" pitchFamily="34" charset="0"/>
              </a:rPr>
              <a:t> freedigitalpphotos.net</a:t>
            </a:r>
            <a:r>
              <a:rPr lang="he-IL" altLang="he-IL" sz="900" dirty="0">
                <a:solidFill>
                  <a:srgbClr val="000000"/>
                </a:solidFill>
                <a:latin typeface="Arial" panose="020B0604020202020204" pitchFamily="34" charset="0"/>
                <a:sym typeface="Arial" panose="020B0604020202020204" pitchFamily="34" charset="0"/>
              </a:rPr>
              <a:t> </a:t>
            </a:r>
            <a:endParaRPr lang="he-IL" altLang="he-IL" sz="900" dirty="0">
              <a:solidFill>
                <a:srgbClr val="538CD5"/>
              </a:solidFill>
              <a:latin typeface="Arial" panose="020B0604020202020204" pitchFamily="34" charset="0"/>
              <a:sym typeface="Arial" panose="020B0604020202020204" pitchFamily="34" charset="0"/>
            </a:endParaRPr>
          </a:p>
        </p:txBody>
      </p:sp>
      <p:sp>
        <p:nvSpPr>
          <p:cNvPr id="4" name="Rectangle 3"/>
          <p:cNvSpPr/>
          <p:nvPr/>
        </p:nvSpPr>
        <p:spPr>
          <a:xfrm>
            <a:off x="8472264" y="1471662"/>
            <a:ext cx="3549370" cy="523220"/>
          </a:xfrm>
          <a:prstGeom prst="rect">
            <a:avLst/>
          </a:prstGeom>
        </p:spPr>
        <p:txBody>
          <a:bodyPr wrap="none">
            <a:spAutoFit/>
          </a:bodyPr>
          <a:lstStyle/>
          <a:p>
            <a:r>
              <a:rPr lang="he-IL" sz="2800" b="1" cap="small" dirty="0">
                <a:ln>
                  <a:solidFill>
                    <a:schemeClr val="tx1"/>
                  </a:solidFill>
                </a:ln>
                <a:solidFill>
                  <a:srgbClr val="FFC000"/>
                </a:solidFill>
                <a:effectLst>
                  <a:outerShdw blurRad="38100" dist="38100" dir="2700000" algn="tl">
                    <a:srgbClr val="000000">
                      <a:alpha val="43137"/>
                    </a:srgbClr>
                  </a:outerShdw>
                </a:effectLst>
                <a:latin typeface="David" panose="020E0502060401010101" pitchFamily="34" charset="-79"/>
                <a:ea typeface="+mj-ea"/>
                <a:cs typeface="David" panose="020E0502060401010101" pitchFamily="34" charset="-79"/>
              </a:rPr>
              <a:t>דוגמאות לאירועי </a:t>
            </a:r>
            <a:r>
              <a:rPr lang="he-IL" sz="2800" b="1" cap="small" dirty="0" smtClean="0">
                <a:ln>
                  <a:solidFill>
                    <a:schemeClr val="tx1"/>
                  </a:solidFill>
                </a:ln>
                <a:solidFill>
                  <a:srgbClr val="FFC000"/>
                </a:solidFill>
                <a:effectLst>
                  <a:outerShdw blurRad="38100" dist="38100" dir="2700000" algn="tl">
                    <a:srgbClr val="000000">
                      <a:alpha val="43137"/>
                    </a:srgbClr>
                  </a:outerShdw>
                </a:effectLst>
                <a:latin typeface="David" panose="020E0502060401010101" pitchFamily="34" charset="-79"/>
                <a:ea typeface="+mj-ea"/>
                <a:cs typeface="David" panose="020E0502060401010101" pitchFamily="34" charset="-79"/>
              </a:rPr>
              <a:t>הערכה:</a:t>
            </a:r>
            <a:endParaRPr lang="en-US" sz="2800" b="1" cap="small" dirty="0">
              <a:ln>
                <a:solidFill>
                  <a:schemeClr val="tx1"/>
                </a:solidFill>
              </a:ln>
              <a:solidFill>
                <a:srgbClr val="FFC000"/>
              </a:solidFill>
              <a:effectLst>
                <a:outerShdw blurRad="38100" dist="38100" dir="2700000" algn="tl">
                  <a:srgbClr val="000000">
                    <a:alpha val="43137"/>
                  </a:srgbClr>
                </a:outerShdw>
              </a:effectLst>
              <a:latin typeface="David" panose="020E0502060401010101" pitchFamily="34" charset="-79"/>
              <a:ea typeface="+mj-ea"/>
              <a:cs typeface="David" panose="020E0502060401010101" pitchFamily="34" charset="-79"/>
            </a:endParaRPr>
          </a:p>
        </p:txBody>
      </p:sp>
      <p:sp>
        <p:nvSpPr>
          <p:cNvPr id="10" name="Rectangle 9"/>
          <p:cNvSpPr/>
          <p:nvPr/>
        </p:nvSpPr>
        <p:spPr>
          <a:xfrm>
            <a:off x="9456225" y="2134047"/>
            <a:ext cx="2290657" cy="1692787"/>
          </a:xfrm>
          <a:prstGeom prst="rect">
            <a:avLst/>
          </a:prstGeom>
          <a:blipFill>
            <a:blip r:embed="rId3" cstate="print">
              <a:extLst>
                <a:ext uri="{28A0092B-C50C-407E-A947-70E740481C1C}">
                  <a14:useLocalDpi xmlns:a14="http://schemas.microsoft.com/office/drawing/2010/main" val="0"/>
                </a:ext>
              </a:extLst>
            </a:blip>
            <a:srcRect/>
            <a:stretch>
              <a:fillRect l="-5000" r="-5000"/>
            </a:stretch>
          </a:blipFill>
        </p:spPr>
        <p:style>
          <a:lnRef idx="0">
            <a:schemeClr val="dk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9310012" y="3519900"/>
            <a:ext cx="1973864" cy="474352"/>
          </a:xfrm>
          <a:custGeom>
            <a:avLst/>
            <a:gdLst>
              <a:gd name="connsiteX0" fmla="*/ 0 w 1973864"/>
              <a:gd name="connsiteY0" fmla="*/ 0 h 474352"/>
              <a:gd name="connsiteX1" fmla="*/ 1973864 w 1973864"/>
              <a:gd name="connsiteY1" fmla="*/ 0 h 474352"/>
              <a:gd name="connsiteX2" fmla="*/ 1973864 w 1973864"/>
              <a:gd name="connsiteY2" fmla="*/ 474352 h 474352"/>
              <a:gd name="connsiteX3" fmla="*/ 0 w 1973864"/>
              <a:gd name="connsiteY3" fmla="*/ 474352 h 474352"/>
              <a:gd name="connsiteX4" fmla="*/ 0 w 1973864"/>
              <a:gd name="connsiteY4" fmla="*/ 0 h 47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64" h="474352">
                <a:moveTo>
                  <a:pt x="0" y="0"/>
                </a:moveTo>
                <a:lnTo>
                  <a:pt x="1973864" y="0"/>
                </a:lnTo>
                <a:lnTo>
                  <a:pt x="1973864" y="474352"/>
                </a:lnTo>
                <a:lnTo>
                  <a:pt x="0" y="474352"/>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889000" rtl="1">
              <a:lnSpc>
                <a:spcPct val="90000"/>
              </a:lnSpc>
              <a:spcBef>
                <a:spcPct val="0"/>
              </a:spcBef>
              <a:spcAft>
                <a:spcPct val="5000"/>
              </a:spcAft>
            </a:pPr>
            <a:r>
              <a:rPr lang="he-IL" sz="2000" b="1" kern="12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מבט של תלמידים אחרים </a:t>
            </a:r>
            <a:endParaRPr lang="en-US" sz="20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2" name="Rectangle 11"/>
          <p:cNvSpPr/>
          <p:nvPr/>
        </p:nvSpPr>
        <p:spPr>
          <a:xfrm>
            <a:off x="6499469" y="2134047"/>
            <a:ext cx="2290657" cy="1692787"/>
          </a:xfrm>
          <a:prstGeom prst="rect">
            <a:avLst/>
          </a:prstGeom>
          <a:blipFill>
            <a:blip r:embed="rId4" cstate="print">
              <a:extLst>
                <a:ext uri="{28A0092B-C50C-407E-A947-70E740481C1C}">
                  <a14:useLocalDpi xmlns:a14="http://schemas.microsoft.com/office/drawing/2010/main" val="0"/>
                </a:ext>
              </a:extLst>
            </a:blip>
            <a:srcRect/>
            <a:stretch>
              <a:fillRect t="-38000" b="-38000"/>
            </a:stretch>
          </a:blipFill>
        </p:spPr>
        <p:style>
          <a:lnRef idx="0">
            <a:schemeClr val="dk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3" name="Freeform 12"/>
          <p:cNvSpPr/>
          <p:nvPr/>
        </p:nvSpPr>
        <p:spPr>
          <a:xfrm>
            <a:off x="6353256" y="3519900"/>
            <a:ext cx="1973864" cy="474352"/>
          </a:xfrm>
          <a:custGeom>
            <a:avLst/>
            <a:gdLst>
              <a:gd name="connsiteX0" fmla="*/ 0 w 1973864"/>
              <a:gd name="connsiteY0" fmla="*/ 0 h 474352"/>
              <a:gd name="connsiteX1" fmla="*/ 1973864 w 1973864"/>
              <a:gd name="connsiteY1" fmla="*/ 0 h 474352"/>
              <a:gd name="connsiteX2" fmla="*/ 1973864 w 1973864"/>
              <a:gd name="connsiteY2" fmla="*/ 474352 h 474352"/>
              <a:gd name="connsiteX3" fmla="*/ 0 w 1973864"/>
              <a:gd name="connsiteY3" fmla="*/ 474352 h 474352"/>
              <a:gd name="connsiteX4" fmla="*/ 0 w 1973864"/>
              <a:gd name="connsiteY4" fmla="*/ 0 h 47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64" h="474352">
                <a:moveTo>
                  <a:pt x="0" y="0"/>
                </a:moveTo>
                <a:lnTo>
                  <a:pt x="1973864" y="0"/>
                </a:lnTo>
                <a:lnTo>
                  <a:pt x="1973864" y="474352"/>
                </a:lnTo>
                <a:lnTo>
                  <a:pt x="0" y="474352"/>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889000" rtl="1">
              <a:lnSpc>
                <a:spcPct val="90000"/>
              </a:lnSpc>
              <a:spcBef>
                <a:spcPct val="0"/>
              </a:spcBef>
              <a:spcAft>
                <a:spcPct val="5000"/>
              </a:spcAft>
            </a:pPr>
            <a:r>
              <a:rPr lang="he-IL" sz="2000" b="1" kern="12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הערה מהמורה</a:t>
            </a:r>
            <a:endParaRPr lang="en-US" sz="20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4" name="Rectangle 13"/>
          <p:cNvSpPr/>
          <p:nvPr/>
        </p:nvSpPr>
        <p:spPr>
          <a:xfrm>
            <a:off x="3542713" y="2134047"/>
            <a:ext cx="2290657" cy="1692787"/>
          </a:xfrm>
          <a:prstGeom prst="rect">
            <a:avLst/>
          </a:prstGeom>
          <a:blipFill>
            <a:blip r:embed="rId5" cstate="print">
              <a:extLst>
                <a:ext uri="{28A0092B-C50C-407E-A947-70E740481C1C}">
                  <a14:useLocalDpi xmlns:a14="http://schemas.microsoft.com/office/drawing/2010/main" val="0"/>
                </a:ext>
              </a:extLst>
            </a:blip>
            <a:srcRect/>
            <a:stretch>
              <a:fillRect l="-5000" r="-5000"/>
            </a:stretch>
          </a:blipFill>
        </p:spPr>
        <p:style>
          <a:lnRef idx="0">
            <a:schemeClr val="dk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6" name="Freeform 15"/>
          <p:cNvSpPr/>
          <p:nvPr/>
        </p:nvSpPr>
        <p:spPr>
          <a:xfrm>
            <a:off x="3396501" y="3519900"/>
            <a:ext cx="1973864" cy="474352"/>
          </a:xfrm>
          <a:custGeom>
            <a:avLst/>
            <a:gdLst>
              <a:gd name="connsiteX0" fmla="*/ 0 w 1973864"/>
              <a:gd name="connsiteY0" fmla="*/ 0 h 474352"/>
              <a:gd name="connsiteX1" fmla="*/ 1973864 w 1973864"/>
              <a:gd name="connsiteY1" fmla="*/ 0 h 474352"/>
              <a:gd name="connsiteX2" fmla="*/ 1973864 w 1973864"/>
              <a:gd name="connsiteY2" fmla="*/ 474352 h 474352"/>
              <a:gd name="connsiteX3" fmla="*/ 0 w 1973864"/>
              <a:gd name="connsiteY3" fmla="*/ 474352 h 474352"/>
              <a:gd name="connsiteX4" fmla="*/ 0 w 1973864"/>
              <a:gd name="connsiteY4" fmla="*/ 0 h 47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64" h="474352">
                <a:moveTo>
                  <a:pt x="0" y="0"/>
                </a:moveTo>
                <a:lnTo>
                  <a:pt x="1973864" y="0"/>
                </a:lnTo>
                <a:lnTo>
                  <a:pt x="1973864" y="474352"/>
                </a:lnTo>
                <a:lnTo>
                  <a:pt x="0" y="474352"/>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889000" rtl="1">
              <a:lnSpc>
                <a:spcPct val="90000"/>
              </a:lnSpc>
              <a:spcBef>
                <a:spcPct val="0"/>
              </a:spcBef>
              <a:spcAft>
                <a:spcPct val="5000"/>
              </a:spcAft>
            </a:pPr>
            <a:r>
              <a:rPr lang="he-IL" sz="2000" b="1" kern="12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ביקורת על הלבוש</a:t>
            </a:r>
            <a:endParaRPr lang="en-US" sz="20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7" name="Rectangle 16"/>
          <p:cNvSpPr/>
          <p:nvPr/>
        </p:nvSpPr>
        <p:spPr>
          <a:xfrm>
            <a:off x="585957" y="2134047"/>
            <a:ext cx="2290657" cy="1692787"/>
          </a:xfrm>
          <a:prstGeom prst="rect">
            <a:avLst/>
          </a:prstGeom>
          <a:blipFill dpi="0" rotWithShape="1">
            <a:blip r:embed="rId6" cstate="print">
              <a:extLst>
                <a:ext uri="{28A0092B-C50C-407E-A947-70E740481C1C}">
                  <a14:useLocalDpi xmlns:a14="http://schemas.microsoft.com/office/drawing/2010/main" val="0"/>
                </a:ext>
              </a:extLst>
            </a:blip>
            <a:srcRect/>
            <a:stretch>
              <a:fillRect t="-12832" b="-44000"/>
            </a:stretch>
          </a:blipFill>
        </p:spPr>
        <p:style>
          <a:lnRef idx="0">
            <a:schemeClr val="dk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18" name="Freeform 17"/>
          <p:cNvSpPr/>
          <p:nvPr/>
        </p:nvSpPr>
        <p:spPr>
          <a:xfrm>
            <a:off x="439745" y="3519900"/>
            <a:ext cx="1973864" cy="474352"/>
          </a:xfrm>
          <a:custGeom>
            <a:avLst/>
            <a:gdLst>
              <a:gd name="connsiteX0" fmla="*/ 0 w 1973864"/>
              <a:gd name="connsiteY0" fmla="*/ 0 h 474352"/>
              <a:gd name="connsiteX1" fmla="*/ 1973864 w 1973864"/>
              <a:gd name="connsiteY1" fmla="*/ 0 h 474352"/>
              <a:gd name="connsiteX2" fmla="*/ 1973864 w 1973864"/>
              <a:gd name="connsiteY2" fmla="*/ 474352 h 474352"/>
              <a:gd name="connsiteX3" fmla="*/ 0 w 1973864"/>
              <a:gd name="connsiteY3" fmla="*/ 474352 h 474352"/>
              <a:gd name="connsiteX4" fmla="*/ 0 w 1973864"/>
              <a:gd name="connsiteY4" fmla="*/ 0 h 47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64" h="474352">
                <a:moveTo>
                  <a:pt x="0" y="0"/>
                </a:moveTo>
                <a:lnTo>
                  <a:pt x="1973864" y="0"/>
                </a:lnTo>
                <a:lnTo>
                  <a:pt x="1973864" y="474352"/>
                </a:lnTo>
                <a:lnTo>
                  <a:pt x="0" y="474352"/>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889000" rtl="1">
              <a:lnSpc>
                <a:spcPct val="90000"/>
              </a:lnSpc>
              <a:spcBef>
                <a:spcPct val="0"/>
              </a:spcBef>
              <a:spcAft>
                <a:spcPct val="5000"/>
              </a:spcAft>
            </a:pPr>
            <a:r>
              <a:rPr lang="he-IL" sz="2000" b="1" kern="12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הערכה של מורה </a:t>
            </a:r>
            <a:r>
              <a:rPr lang="he-IL" sz="2000" b="1" kern="1200" dirty="0" err="1"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לחנ"ג</a:t>
            </a:r>
            <a:endParaRPr lang="en-US" sz="20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9" name="Rectangle 18"/>
          <p:cNvSpPr/>
          <p:nvPr/>
        </p:nvSpPr>
        <p:spPr>
          <a:xfrm>
            <a:off x="6499469" y="4237940"/>
            <a:ext cx="2290657" cy="1692787"/>
          </a:xfrm>
          <a:prstGeom prst="rect">
            <a:avLst/>
          </a:prstGeom>
          <a:blipFill>
            <a:blip r:embed="rId7">
              <a:extLst>
                <a:ext uri="{28A0092B-C50C-407E-A947-70E740481C1C}">
                  <a14:useLocalDpi xmlns:a14="http://schemas.microsoft.com/office/drawing/2010/main" val="0"/>
                </a:ext>
              </a:extLst>
            </a:blip>
            <a:srcRect/>
            <a:stretch>
              <a:fillRect t="-18000" b="-18000"/>
            </a:stretch>
          </a:blipFill>
        </p:spPr>
        <p:style>
          <a:lnRef idx="0">
            <a:schemeClr val="dk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0" name="Freeform 19"/>
          <p:cNvSpPr/>
          <p:nvPr/>
        </p:nvSpPr>
        <p:spPr>
          <a:xfrm>
            <a:off x="6353256" y="5623794"/>
            <a:ext cx="1973864" cy="474352"/>
          </a:xfrm>
          <a:custGeom>
            <a:avLst/>
            <a:gdLst>
              <a:gd name="connsiteX0" fmla="*/ 0 w 1973864"/>
              <a:gd name="connsiteY0" fmla="*/ 0 h 474352"/>
              <a:gd name="connsiteX1" fmla="*/ 1973864 w 1973864"/>
              <a:gd name="connsiteY1" fmla="*/ 0 h 474352"/>
              <a:gd name="connsiteX2" fmla="*/ 1973864 w 1973864"/>
              <a:gd name="connsiteY2" fmla="*/ 474352 h 474352"/>
              <a:gd name="connsiteX3" fmla="*/ 0 w 1973864"/>
              <a:gd name="connsiteY3" fmla="*/ 474352 h 474352"/>
              <a:gd name="connsiteX4" fmla="*/ 0 w 1973864"/>
              <a:gd name="connsiteY4" fmla="*/ 0 h 47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64" h="474352">
                <a:moveTo>
                  <a:pt x="0" y="0"/>
                </a:moveTo>
                <a:lnTo>
                  <a:pt x="1973864" y="0"/>
                </a:lnTo>
                <a:lnTo>
                  <a:pt x="1973864" y="474352"/>
                </a:lnTo>
                <a:lnTo>
                  <a:pt x="0" y="474352"/>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889000" rtl="1">
              <a:lnSpc>
                <a:spcPct val="90000"/>
              </a:lnSpc>
              <a:spcBef>
                <a:spcPct val="0"/>
              </a:spcBef>
              <a:spcAft>
                <a:spcPct val="5000"/>
              </a:spcAft>
            </a:pPr>
            <a:r>
              <a:rPr lang="he-IL" sz="2000" b="1" kern="120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קבלת מבחן</a:t>
            </a:r>
            <a:endParaRPr lang="en-US" sz="2000" b="1" kern="120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21" name="Rectangle 20"/>
          <p:cNvSpPr/>
          <p:nvPr/>
        </p:nvSpPr>
        <p:spPr>
          <a:xfrm>
            <a:off x="3542713" y="4237940"/>
            <a:ext cx="2290657" cy="1692787"/>
          </a:xfrm>
          <a:prstGeom prst="rect">
            <a:avLst/>
          </a:prstGeom>
          <a:blipFill>
            <a:blip r:embed="rId8" cstate="print">
              <a:extLst>
                <a:ext uri="{28A0092B-C50C-407E-A947-70E740481C1C}">
                  <a14:useLocalDpi xmlns:a14="http://schemas.microsoft.com/office/drawing/2010/main" val="0"/>
                </a:ext>
              </a:extLst>
            </a:blip>
            <a:srcRect/>
            <a:stretch>
              <a:fillRect l="-5000" r="-5000"/>
            </a:stretch>
          </a:blipFill>
        </p:spPr>
        <p:style>
          <a:lnRef idx="0">
            <a:schemeClr val="dk1">
              <a:hueOff val="0"/>
              <a:satOff val="0"/>
              <a:lumOff val="0"/>
              <a:alphaOff val="0"/>
            </a:schemeClr>
          </a:lnRef>
          <a:fillRef idx="1">
            <a:scrgbClr r="0" g="0" b="0"/>
          </a:fillRef>
          <a:effectRef idx="0">
            <a:schemeClr val="accent3">
              <a:tint val="40000"/>
              <a:hueOff val="0"/>
              <a:satOff val="0"/>
              <a:lumOff val="0"/>
              <a:alphaOff val="0"/>
            </a:schemeClr>
          </a:effectRef>
          <a:fontRef idx="minor">
            <a:schemeClr val="dk1">
              <a:hueOff val="0"/>
              <a:satOff val="0"/>
              <a:lumOff val="0"/>
              <a:alphaOff val="0"/>
            </a:schemeClr>
          </a:fontRef>
        </p:style>
      </p:sp>
      <p:sp>
        <p:nvSpPr>
          <p:cNvPr id="22" name="Freeform 21"/>
          <p:cNvSpPr/>
          <p:nvPr/>
        </p:nvSpPr>
        <p:spPr>
          <a:xfrm>
            <a:off x="3396501" y="5623794"/>
            <a:ext cx="1973864" cy="474352"/>
          </a:xfrm>
          <a:custGeom>
            <a:avLst/>
            <a:gdLst>
              <a:gd name="connsiteX0" fmla="*/ 0 w 1973864"/>
              <a:gd name="connsiteY0" fmla="*/ 0 h 474352"/>
              <a:gd name="connsiteX1" fmla="*/ 1973864 w 1973864"/>
              <a:gd name="connsiteY1" fmla="*/ 0 h 474352"/>
              <a:gd name="connsiteX2" fmla="*/ 1973864 w 1973864"/>
              <a:gd name="connsiteY2" fmla="*/ 474352 h 474352"/>
              <a:gd name="connsiteX3" fmla="*/ 0 w 1973864"/>
              <a:gd name="connsiteY3" fmla="*/ 474352 h 474352"/>
              <a:gd name="connsiteX4" fmla="*/ 0 w 1973864"/>
              <a:gd name="connsiteY4" fmla="*/ 0 h 474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864" h="474352">
                <a:moveTo>
                  <a:pt x="0" y="0"/>
                </a:moveTo>
                <a:lnTo>
                  <a:pt x="1973864" y="0"/>
                </a:lnTo>
                <a:lnTo>
                  <a:pt x="1973864" y="474352"/>
                </a:lnTo>
                <a:lnTo>
                  <a:pt x="0" y="474352"/>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38100" tIns="38100" rIns="38100" bIns="38100" numCol="1" spcCol="1270" anchor="ctr" anchorCtr="0">
            <a:noAutofit/>
          </a:bodyPr>
          <a:lstStyle/>
          <a:p>
            <a:pPr lvl="0" algn="ctr" defTabSz="889000" rtl="1">
              <a:lnSpc>
                <a:spcPct val="90000"/>
              </a:lnSpc>
              <a:spcBef>
                <a:spcPct val="0"/>
              </a:spcBef>
              <a:spcAft>
                <a:spcPct val="5000"/>
              </a:spcAft>
            </a:pPr>
            <a:r>
              <a:rPr lang="he-IL" sz="2000" b="1" kern="12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ביקורת ממשחק בהפסקה</a:t>
            </a:r>
            <a:endParaRPr lang="en-US" sz="20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9945329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fade">
                                      <p:cBhvr>
                                        <p:cTn id="44" dur="500"/>
                                        <p:tgtEl>
                                          <p:spTgt spid="1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animBg="1"/>
      <p:bldP spid="13" grpId="0" animBg="1"/>
      <p:bldP spid="16" grpId="0" animBg="1"/>
      <p:bldP spid="18"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551384" y="-162272"/>
            <a:ext cx="10972800" cy="1143000"/>
          </a:xfrm>
        </p:spPr>
        <p:txBody>
          <a:bodyPr/>
          <a:lstStyle/>
          <a:p>
            <a:pPr>
              <a:lnSpc>
                <a:spcPct val="150000"/>
              </a:lnSpc>
              <a:buSzPct val="25000"/>
              <a:defRPr/>
            </a:pPr>
            <a:r>
              <a:rPr lang="he-IL" b="1" cap="small" dirty="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כללי אצבע להערכה</a:t>
            </a:r>
          </a:p>
        </p:txBody>
      </p:sp>
      <p:sp>
        <p:nvSpPr>
          <p:cNvPr id="6" name="Shape 202"/>
          <p:cNvSpPr>
            <a:spLocks noChangeArrowheads="1"/>
          </p:cNvSpPr>
          <p:nvPr/>
        </p:nvSpPr>
        <p:spPr bwMode="auto">
          <a:xfrm>
            <a:off x="-96688" y="-19522"/>
            <a:ext cx="2376264" cy="29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Pct val="25000"/>
              <a:buFontTx/>
              <a:buNone/>
              <a:tabLst/>
              <a:defRPr/>
            </a:pPr>
            <a:r>
              <a:rPr kumimoji="0" lang="he-IL" altLang="he-IL"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תמונות: </a:t>
            </a:r>
            <a:r>
              <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freedigitalpphotos.net</a:t>
            </a:r>
            <a:r>
              <a:rPr kumimoji="0" lang="en-US"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 flicker.com</a:t>
            </a:r>
            <a:endPar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9" name="Rectangle 8"/>
          <p:cNvSpPr/>
          <p:nvPr/>
        </p:nvSpPr>
        <p:spPr>
          <a:xfrm>
            <a:off x="483313" y="1334298"/>
            <a:ext cx="2132111" cy="1705689"/>
          </a:xfrm>
          <a:prstGeom prst="rect">
            <a:avLst/>
          </a:prstGeom>
          <a:blipFill>
            <a:blip r:embed="rId3">
              <a:extLst>
                <a:ext uri="{28A0092B-C50C-407E-A947-70E740481C1C}">
                  <a14:useLocalDpi xmlns:a14="http://schemas.microsoft.com/office/drawing/2010/main" val="0"/>
                </a:ext>
              </a:extLst>
            </a:blip>
            <a:srcRect/>
            <a:stretch>
              <a:fillRect l="-26000" r="-26000"/>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675203" y="2869419"/>
            <a:ext cx="1897579" cy="596991"/>
          </a:xfrm>
          <a:custGeom>
            <a:avLst/>
            <a:gdLst>
              <a:gd name="connsiteX0" fmla="*/ 0 w 1897579"/>
              <a:gd name="connsiteY0" fmla="*/ 0 h 596991"/>
              <a:gd name="connsiteX1" fmla="*/ 1106921 w 1897579"/>
              <a:gd name="connsiteY1" fmla="*/ 0 h 596991"/>
              <a:gd name="connsiteX2" fmla="*/ 1333049 w 1897579"/>
              <a:gd name="connsiteY2" fmla="*/ -63878 h 596991"/>
              <a:gd name="connsiteX3" fmla="*/ 1581316 w 1897579"/>
              <a:gd name="connsiteY3" fmla="*/ 0 h 596991"/>
              <a:gd name="connsiteX4" fmla="*/ 1897579 w 1897579"/>
              <a:gd name="connsiteY4" fmla="*/ 0 h 596991"/>
              <a:gd name="connsiteX5" fmla="*/ 1897579 w 1897579"/>
              <a:gd name="connsiteY5" fmla="*/ 99499 h 596991"/>
              <a:gd name="connsiteX6" fmla="*/ 1897579 w 1897579"/>
              <a:gd name="connsiteY6" fmla="*/ 99499 h 596991"/>
              <a:gd name="connsiteX7" fmla="*/ 1897579 w 1897579"/>
              <a:gd name="connsiteY7" fmla="*/ 248746 h 596991"/>
              <a:gd name="connsiteX8" fmla="*/ 1897579 w 1897579"/>
              <a:gd name="connsiteY8" fmla="*/ 596991 h 596991"/>
              <a:gd name="connsiteX9" fmla="*/ 1581316 w 1897579"/>
              <a:gd name="connsiteY9" fmla="*/ 596991 h 596991"/>
              <a:gd name="connsiteX10" fmla="*/ 1106921 w 1897579"/>
              <a:gd name="connsiteY10" fmla="*/ 596991 h 596991"/>
              <a:gd name="connsiteX11" fmla="*/ 1106921 w 1897579"/>
              <a:gd name="connsiteY11" fmla="*/ 596991 h 596991"/>
              <a:gd name="connsiteX12" fmla="*/ 0 w 1897579"/>
              <a:gd name="connsiteY12" fmla="*/ 596991 h 596991"/>
              <a:gd name="connsiteX13" fmla="*/ 0 w 1897579"/>
              <a:gd name="connsiteY13" fmla="*/ 248746 h 596991"/>
              <a:gd name="connsiteX14" fmla="*/ 0 w 1897579"/>
              <a:gd name="connsiteY14" fmla="*/ 99499 h 596991"/>
              <a:gd name="connsiteX15" fmla="*/ 0 w 1897579"/>
              <a:gd name="connsiteY15" fmla="*/ 99499 h 596991"/>
              <a:gd name="connsiteX16" fmla="*/ 0 w 1897579"/>
              <a:gd name="connsiteY16" fmla="*/ 0 h 59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579" h="596991">
                <a:moveTo>
                  <a:pt x="0" y="0"/>
                </a:moveTo>
                <a:lnTo>
                  <a:pt x="1106921" y="0"/>
                </a:lnTo>
                <a:lnTo>
                  <a:pt x="1333049" y="-63878"/>
                </a:lnTo>
                <a:lnTo>
                  <a:pt x="1581316" y="0"/>
                </a:lnTo>
                <a:lnTo>
                  <a:pt x="1897579" y="0"/>
                </a:lnTo>
                <a:lnTo>
                  <a:pt x="1897579" y="99499"/>
                </a:lnTo>
                <a:lnTo>
                  <a:pt x="1897579" y="99499"/>
                </a:lnTo>
                <a:lnTo>
                  <a:pt x="1897579" y="248746"/>
                </a:lnTo>
                <a:lnTo>
                  <a:pt x="1897579" y="596991"/>
                </a:lnTo>
                <a:lnTo>
                  <a:pt x="1581316" y="596991"/>
                </a:lnTo>
                <a:lnTo>
                  <a:pt x="1106921" y="596991"/>
                </a:lnTo>
                <a:lnTo>
                  <a:pt x="1106921" y="596991"/>
                </a:lnTo>
                <a:lnTo>
                  <a:pt x="0" y="596991"/>
                </a:lnTo>
                <a:lnTo>
                  <a:pt x="0" y="248746"/>
                </a:lnTo>
                <a:lnTo>
                  <a:pt x="0" y="99499"/>
                </a:lnTo>
                <a:lnTo>
                  <a:pt x="0" y="99499"/>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מיומנות </a:t>
            </a:r>
          </a:p>
        </p:txBody>
      </p:sp>
      <p:sp>
        <p:nvSpPr>
          <p:cNvPr id="11" name="Rectangle 10"/>
          <p:cNvSpPr/>
          <p:nvPr/>
        </p:nvSpPr>
        <p:spPr>
          <a:xfrm>
            <a:off x="2828636" y="1334298"/>
            <a:ext cx="2132111" cy="1705689"/>
          </a:xfrm>
          <a:prstGeom prst="rect">
            <a:avLst/>
          </a:prstGeom>
          <a:blipFill>
            <a:blip r:embed="rId4">
              <a:extLst>
                <a:ext uri="{28A0092B-C50C-407E-A947-70E740481C1C}">
                  <a14:useLocalDpi xmlns:a14="http://schemas.microsoft.com/office/drawing/2010/main" val="0"/>
                </a:ext>
              </a:extLst>
            </a:blip>
            <a:srcRect/>
            <a:stretch>
              <a:fillRect t="-8000" b="-8000"/>
            </a:stretch>
          </a:blipFill>
        </p:spPr>
        <p:style>
          <a:lnRef idx="3">
            <a:schemeClr val="lt1">
              <a:hueOff val="0"/>
              <a:satOff val="0"/>
              <a:lumOff val="0"/>
              <a:alphaOff val="0"/>
            </a:schemeClr>
          </a:lnRef>
          <a:fillRef idx="1">
            <a:scrgbClr r="0" g="0" b="0"/>
          </a:fillRef>
          <a:effectRef idx="1">
            <a:schemeClr val="accent1">
              <a:tint val="50000"/>
              <a:hueOff val="-1454390"/>
              <a:satOff val="-78"/>
              <a:lumOff val="1263"/>
              <a:alphaOff val="0"/>
            </a:schemeClr>
          </a:effectRef>
          <a:fontRef idx="minor">
            <a:schemeClr val="lt1">
              <a:hueOff val="0"/>
              <a:satOff val="0"/>
              <a:lumOff val="0"/>
              <a:alphaOff val="0"/>
            </a:schemeClr>
          </a:fontRef>
        </p:style>
      </p:sp>
      <p:sp>
        <p:nvSpPr>
          <p:cNvPr id="12" name="Freeform 11"/>
          <p:cNvSpPr/>
          <p:nvPr/>
        </p:nvSpPr>
        <p:spPr>
          <a:xfrm>
            <a:off x="3020526" y="2869419"/>
            <a:ext cx="1897579" cy="596991"/>
          </a:xfrm>
          <a:custGeom>
            <a:avLst/>
            <a:gdLst>
              <a:gd name="connsiteX0" fmla="*/ 0 w 1897579"/>
              <a:gd name="connsiteY0" fmla="*/ 0 h 596991"/>
              <a:gd name="connsiteX1" fmla="*/ 1106921 w 1897579"/>
              <a:gd name="connsiteY1" fmla="*/ 0 h 596991"/>
              <a:gd name="connsiteX2" fmla="*/ 1333049 w 1897579"/>
              <a:gd name="connsiteY2" fmla="*/ -63878 h 596991"/>
              <a:gd name="connsiteX3" fmla="*/ 1581316 w 1897579"/>
              <a:gd name="connsiteY3" fmla="*/ 0 h 596991"/>
              <a:gd name="connsiteX4" fmla="*/ 1897579 w 1897579"/>
              <a:gd name="connsiteY4" fmla="*/ 0 h 596991"/>
              <a:gd name="connsiteX5" fmla="*/ 1897579 w 1897579"/>
              <a:gd name="connsiteY5" fmla="*/ 99499 h 596991"/>
              <a:gd name="connsiteX6" fmla="*/ 1897579 w 1897579"/>
              <a:gd name="connsiteY6" fmla="*/ 99499 h 596991"/>
              <a:gd name="connsiteX7" fmla="*/ 1897579 w 1897579"/>
              <a:gd name="connsiteY7" fmla="*/ 248746 h 596991"/>
              <a:gd name="connsiteX8" fmla="*/ 1897579 w 1897579"/>
              <a:gd name="connsiteY8" fmla="*/ 596991 h 596991"/>
              <a:gd name="connsiteX9" fmla="*/ 1581316 w 1897579"/>
              <a:gd name="connsiteY9" fmla="*/ 596991 h 596991"/>
              <a:gd name="connsiteX10" fmla="*/ 1106921 w 1897579"/>
              <a:gd name="connsiteY10" fmla="*/ 596991 h 596991"/>
              <a:gd name="connsiteX11" fmla="*/ 1106921 w 1897579"/>
              <a:gd name="connsiteY11" fmla="*/ 596991 h 596991"/>
              <a:gd name="connsiteX12" fmla="*/ 0 w 1897579"/>
              <a:gd name="connsiteY12" fmla="*/ 596991 h 596991"/>
              <a:gd name="connsiteX13" fmla="*/ 0 w 1897579"/>
              <a:gd name="connsiteY13" fmla="*/ 248746 h 596991"/>
              <a:gd name="connsiteX14" fmla="*/ 0 w 1897579"/>
              <a:gd name="connsiteY14" fmla="*/ 99499 h 596991"/>
              <a:gd name="connsiteX15" fmla="*/ 0 w 1897579"/>
              <a:gd name="connsiteY15" fmla="*/ 99499 h 596991"/>
              <a:gd name="connsiteX16" fmla="*/ 0 w 1897579"/>
              <a:gd name="connsiteY16" fmla="*/ 0 h 59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579" h="596991">
                <a:moveTo>
                  <a:pt x="0" y="0"/>
                </a:moveTo>
                <a:lnTo>
                  <a:pt x="1106921" y="0"/>
                </a:lnTo>
                <a:lnTo>
                  <a:pt x="1333049" y="-63878"/>
                </a:lnTo>
                <a:lnTo>
                  <a:pt x="1581316" y="0"/>
                </a:lnTo>
                <a:lnTo>
                  <a:pt x="1897579" y="0"/>
                </a:lnTo>
                <a:lnTo>
                  <a:pt x="1897579" y="99499"/>
                </a:lnTo>
                <a:lnTo>
                  <a:pt x="1897579" y="99499"/>
                </a:lnTo>
                <a:lnTo>
                  <a:pt x="1897579" y="248746"/>
                </a:lnTo>
                <a:lnTo>
                  <a:pt x="1897579" y="596991"/>
                </a:lnTo>
                <a:lnTo>
                  <a:pt x="1581316" y="596991"/>
                </a:lnTo>
                <a:lnTo>
                  <a:pt x="1106921" y="596991"/>
                </a:lnTo>
                <a:lnTo>
                  <a:pt x="1106921" y="596991"/>
                </a:lnTo>
                <a:lnTo>
                  <a:pt x="0" y="596991"/>
                </a:lnTo>
                <a:lnTo>
                  <a:pt x="0" y="248746"/>
                </a:lnTo>
                <a:lnTo>
                  <a:pt x="0" y="99499"/>
                </a:lnTo>
                <a:lnTo>
                  <a:pt x="0" y="99499"/>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ארבע השאלות</a:t>
            </a:r>
          </a:p>
        </p:txBody>
      </p:sp>
      <p:sp>
        <p:nvSpPr>
          <p:cNvPr id="13" name="Rectangle 12"/>
          <p:cNvSpPr/>
          <p:nvPr/>
        </p:nvSpPr>
        <p:spPr>
          <a:xfrm>
            <a:off x="5173959" y="1334298"/>
            <a:ext cx="2132111" cy="1705689"/>
          </a:xfrm>
          <a:prstGeom prst="rect">
            <a:avLst/>
          </a:prstGeom>
          <a:blipFill>
            <a:blip r:embed="rId5" cstate="print">
              <a:extLst>
                <a:ext uri="{28A0092B-C50C-407E-A947-70E740481C1C}">
                  <a14:useLocalDpi xmlns:a14="http://schemas.microsoft.com/office/drawing/2010/main" val="0"/>
                </a:ext>
              </a:extLst>
            </a:blip>
            <a:srcRect/>
            <a:stretch>
              <a:fillRect/>
            </a:stretch>
          </a:blipFill>
        </p:spPr>
        <p:style>
          <a:lnRef idx="3">
            <a:schemeClr val="lt1">
              <a:hueOff val="0"/>
              <a:satOff val="0"/>
              <a:lumOff val="0"/>
              <a:alphaOff val="0"/>
            </a:schemeClr>
          </a:lnRef>
          <a:fillRef idx="1">
            <a:scrgbClr r="0" g="0" b="0"/>
          </a:fillRef>
          <a:effectRef idx="1">
            <a:schemeClr val="accent1">
              <a:tint val="50000"/>
              <a:hueOff val="-2908780"/>
              <a:satOff val="-156"/>
              <a:lumOff val="2525"/>
              <a:alphaOff val="0"/>
            </a:schemeClr>
          </a:effectRef>
          <a:fontRef idx="minor">
            <a:schemeClr val="lt1">
              <a:hueOff val="0"/>
              <a:satOff val="0"/>
              <a:lumOff val="0"/>
              <a:alphaOff val="0"/>
            </a:schemeClr>
          </a:fontRef>
        </p:style>
      </p:sp>
      <p:sp>
        <p:nvSpPr>
          <p:cNvPr id="14" name="Freeform 13"/>
          <p:cNvSpPr/>
          <p:nvPr/>
        </p:nvSpPr>
        <p:spPr>
          <a:xfrm>
            <a:off x="5365849" y="2869419"/>
            <a:ext cx="1897579" cy="596991"/>
          </a:xfrm>
          <a:custGeom>
            <a:avLst/>
            <a:gdLst>
              <a:gd name="connsiteX0" fmla="*/ 0 w 1897579"/>
              <a:gd name="connsiteY0" fmla="*/ 0 h 596991"/>
              <a:gd name="connsiteX1" fmla="*/ 1106921 w 1897579"/>
              <a:gd name="connsiteY1" fmla="*/ 0 h 596991"/>
              <a:gd name="connsiteX2" fmla="*/ 1333049 w 1897579"/>
              <a:gd name="connsiteY2" fmla="*/ -63878 h 596991"/>
              <a:gd name="connsiteX3" fmla="*/ 1581316 w 1897579"/>
              <a:gd name="connsiteY3" fmla="*/ 0 h 596991"/>
              <a:gd name="connsiteX4" fmla="*/ 1897579 w 1897579"/>
              <a:gd name="connsiteY4" fmla="*/ 0 h 596991"/>
              <a:gd name="connsiteX5" fmla="*/ 1897579 w 1897579"/>
              <a:gd name="connsiteY5" fmla="*/ 99499 h 596991"/>
              <a:gd name="connsiteX6" fmla="*/ 1897579 w 1897579"/>
              <a:gd name="connsiteY6" fmla="*/ 99499 h 596991"/>
              <a:gd name="connsiteX7" fmla="*/ 1897579 w 1897579"/>
              <a:gd name="connsiteY7" fmla="*/ 248746 h 596991"/>
              <a:gd name="connsiteX8" fmla="*/ 1897579 w 1897579"/>
              <a:gd name="connsiteY8" fmla="*/ 596991 h 596991"/>
              <a:gd name="connsiteX9" fmla="*/ 1581316 w 1897579"/>
              <a:gd name="connsiteY9" fmla="*/ 596991 h 596991"/>
              <a:gd name="connsiteX10" fmla="*/ 1106921 w 1897579"/>
              <a:gd name="connsiteY10" fmla="*/ 596991 h 596991"/>
              <a:gd name="connsiteX11" fmla="*/ 1106921 w 1897579"/>
              <a:gd name="connsiteY11" fmla="*/ 596991 h 596991"/>
              <a:gd name="connsiteX12" fmla="*/ 0 w 1897579"/>
              <a:gd name="connsiteY12" fmla="*/ 596991 h 596991"/>
              <a:gd name="connsiteX13" fmla="*/ 0 w 1897579"/>
              <a:gd name="connsiteY13" fmla="*/ 248746 h 596991"/>
              <a:gd name="connsiteX14" fmla="*/ 0 w 1897579"/>
              <a:gd name="connsiteY14" fmla="*/ 99499 h 596991"/>
              <a:gd name="connsiteX15" fmla="*/ 0 w 1897579"/>
              <a:gd name="connsiteY15" fmla="*/ 99499 h 596991"/>
              <a:gd name="connsiteX16" fmla="*/ 0 w 1897579"/>
              <a:gd name="connsiteY16" fmla="*/ 0 h 59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579" h="596991">
                <a:moveTo>
                  <a:pt x="0" y="0"/>
                </a:moveTo>
                <a:lnTo>
                  <a:pt x="1106921" y="0"/>
                </a:lnTo>
                <a:lnTo>
                  <a:pt x="1333049" y="-63878"/>
                </a:lnTo>
                <a:lnTo>
                  <a:pt x="1581316" y="0"/>
                </a:lnTo>
                <a:lnTo>
                  <a:pt x="1897579" y="0"/>
                </a:lnTo>
                <a:lnTo>
                  <a:pt x="1897579" y="99499"/>
                </a:lnTo>
                <a:lnTo>
                  <a:pt x="1897579" y="99499"/>
                </a:lnTo>
                <a:lnTo>
                  <a:pt x="1897579" y="248746"/>
                </a:lnTo>
                <a:lnTo>
                  <a:pt x="1897579" y="596991"/>
                </a:lnTo>
                <a:lnTo>
                  <a:pt x="1581316" y="596991"/>
                </a:lnTo>
                <a:lnTo>
                  <a:pt x="1106921" y="596991"/>
                </a:lnTo>
                <a:lnTo>
                  <a:pt x="1106921" y="596991"/>
                </a:lnTo>
                <a:lnTo>
                  <a:pt x="0" y="596991"/>
                </a:lnTo>
                <a:lnTo>
                  <a:pt x="0" y="248746"/>
                </a:lnTo>
                <a:lnTo>
                  <a:pt x="0" y="99499"/>
                </a:lnTo>
                <a:lnTo>
                  <a:pt x="0" y="99499"/>
                </a:lnTo>
                <a:lnTo>
                  <a:pt x="0"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רגישות</a:t>
            </a:r>
          </a:p>
        </p:txBody>
      </p:sp>
      <p:sp>
        <p:nvSpPr>
          <p:cNvPr id="15" name="Rectangle 14"/>
          <p:cNvSpPr/>
          <p:nvPr/>
        </p:nvSpPr>
        <p:spPr>
          <a:xfrm>
            <a:off x="7519282" y="1334298"/>
            <a:ext cx="2132111" cy="1705689"/>
          </a:xfrm>
          <a:prstGeom prst="rect">
            <a:avLst/>
          </a:prstGeom>
          <a:blipFill>
            <a:blip r:embed="rId6">
              <a:extLst>
                <a:ext uri="{28A0092B-C50C-407E-A947-70E740481C1C}">
                  <a14:useLocalDpi xmlns:a14="http://schemas.microsoft.com/office/drawing/2010/main" val="0"/>
                </a:ext>
              </a:extLst>
            </a:blip>
            <a:srcRect/>
            <a:stretch>
              <a:fillRect l="-10000" r="-10000"/>
            </a:stretch>
          </a:blipFill>
        </p:spPr>
        <p:style>
          <a:lnRef idx="3">
            <a:schemeClr val="lt1">
              <a:hueOff val="0"/>
              <a:satOff val="0"/>
              <a:lumOff val="0"/>
              <a:alphaOff val="0"/>
            </a:schemeClr>
          </a:lnRef>
          <a:fillRef idx="1">
            <a:scrgbClr r="0" g="0" b="0"/>
          </a:fillRef>
          <a:effectRef idx="1">
            <a:schemeClr val="accent1">
              <a:tint val="50000"/>
              <a:hueOff val="-4363171"/>
              <a:satOff val="-234"/>
              <a:lumOff val="3788"/>
              <a:alphaOff val="0"/>
            </a:schemeClr>
          </a:effectRef>
          <a:fontRef idx="minor">
            <a:schemeClr val="lt1">
              <a:hueOff val="0"/>
              <a:satOff val="0"/>
              <a:lumOff val="0"/>
              <a:alphaOff val="0"/>
            </a:schemeClr>
          </a:fontRef>
        </p:style>
      </p:sp>
      <p:sp>
        <p:nvSpPr>
          <p:cNvPr id="16" name="Freeform 15"/>
          <p:cNvSpPr/>
          <p:nvPr/>
        </p:nvSpPr>
        <p:spPr>
          <a:xfrm>
            <a:off x="7711172" y="2869419"/>
            <a:ext cx="1897579" cy="596991"/>
          </a:xfrm>
          <a:custGeom>
            <a:avLst/>
            <a:gdLst>
              <a:gd name="connsiteX0" fmla="*/ 0 w 1897579"/>
              <a:gd name="connsiteY0" fmla="*/ 0 h 596991"/>
              <a:gd name="connsiteX1" fmla="*/ 1106921 w 1897579"/>
              <a:gd name="connsiteY1" fmla="*/ 0 h 596991"/>
              <a:gd name="connsiteX2" fmla="*/ 1333049 w 1897579"/>
              <a:gd name="connsiteY2" fmla="*/ -63878 h 596991"/>
              <a:gd name="connsiteX3" fmla="*/ 1581316 w 1897579"/>
              <a:gd name="connsiteY3" fmla="*/ 0 h 596991"/>
              <a:gd name="connsiteX4" fmla="*/ 1897579 w 1897579"/>
              <a:gd name="connsiteY4" fmla="*/ 0 h 596991"/>
              <a:gd name="connsiteX5" fmla="*/ 1897579 w 1897579"/>
              <a:gd name="connsiteY5" fmla="*/ 99499 h 596991"/>
              <a:gd name="connsiteX6" fmla="*/ 1897579 w 1897579"/>
              <a:gd name="connsiteY6" fmla="*/ 99499 h 596991"/>
              <a:gd name="connsiteX7" fmla="*/ 1897579 w 1897579"/>
              <a:gd name="connsiteY7" fmla="*/ 248746 h 596991"/>
              <a:gd name="connsiteX8" fmla="*/ 1897579 w 1897579"/>
              <a:gd name="connsiteY8" fmla="*/ 596991 h 596991"/>
              <a:gd name="connsiteX9" fmla="*/ 1581316 w 1897579"/>
              <a:gd name="connsiteY9" fmla="*/ 596991 h 596991"/>
              <a:gd name="connsiteX10" fmla="*/ 1106921 w 1897579"/>
              <a:gd name="connsiteY10" fmla="*/ 596991 h 596991"/>
              <a:gd name="connsiteX11" fmla="*/ 1106921 w 1897579"/>
              <a:gd name="connsiteY11" fmla="*/ 596991 h 596991"/>
              <a:gd name="connsiteX12" fmla="*/ 0 w 1897579"/>
              <a:gd name="connsiteY12" fmla="*/ 596991 h 596991"/>
              <a:gd name="connsiteX13" fmla="*/ 0 w 1897579"/>
              <a:gd name="connsiteY13" fmla="*/ 248746 h 596991"/>
              <a:gd name="connsiteX14" fmla="*/ 0 w 1897579"/>
              <a:gd name="connsiteY14" fmla="*/ 99499 h 596991"/>
              <a:gd name="connsiteX15" fmla="*/ 0 w 1897579"/>
              <a:gd name="connsiteY15" fmla="*/ 99499 h 596991"/>
              <a:gd name="connsiteX16" fmla="*/ 0 w 1897579"/>
              <a:gd name="connsiteY16" fmla="*/ 0 h 59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579" h="596991">
                <a:moveTo>
                  <a:pt x="0" y="0"/>
                </a:moveTo>
                <a:lnTo>
                  <a:pt x="1106921" y="0"/>
                </a:lnTo>
                <a:lnTo>
                  <a:pt x="1333049" y="-63878"/>
                </a:lnTo>
                <a:lnTo>
                  <a:pt x="1581316" y="0"/>
                </a:lnTo>
                <a:lnTo>
                  <a:pt x="1897579" y="0"/>
                </a:lnTo>
                <a:lnTo>
                  <a:pt x="1897579" y="99499"/>
                </a:lnTo>
                <a:lnTo>
                  <a:pt x="1897579" y="99499"/>
                </a:lnTo>
                <a:lnTo>
                  <a:pt x="1897579" y="248746"/>
                </a:lnTo>
                <a:lnTo>
                  <a:pt x="1897579" y="596991"/>
                </a:lnTo>
                <a:lnTo>
                  <a:pt x="1581316" y="596991"/>
                </a:lnTo>
                <a:lnTo>
                  <a:pt x="1106921" y="596991"/>
                </a:lnTo>
                <a:lnTo>
                  <a:pt x="1106921" y="596991"/>
                </a:lnTo>
                <a:lnTo>
                  <a:pt x="0" y="596991"/>
                </a:lnTo>
                <a:lnTo>
                  <a:pt x="0" y="248746"/>
                </a:lnTo>
                <a:lnTo>
                  <a:pt x="0" y="99499"/>
                </a:lnTo>
                <a:lnTo>
                  <a:pt x="0" y="99499"/>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עיתוי מתאים</a:t>
            </a:r>
          </a:p>
        </p:txBody>
      </p:sp>
      <p:sp>
        <p:nvSpPr>
          <p:cNvPr id="17" name="Rectangle 16"/>
          <p:cNvSpPr/>
          <p:nvPr/>
        </p:nvSpPr>
        <p:spPr>
          <a:xfrm>
            <a:off x="9864605" y="1334298"/>
            <a:ext cx="2132111" cy="1705689"/>
          </a:xfrm>
          <a:prstGeom prst="rect">
            <a:avLst/>
          </a:prstGeom>
          <a:blipFill>
            <a:blip r:embed="rId7">
              <a:extLst>
                <a:ext uri="{28A0092B-C50C-407E-A947-70E740481C1C}">
                  <a14:useLocalDpi xmlns:a14="http://schemas.microsoft.com/office/drawing/2010/main" val="0"/>
                </a:ext>
              </a:extLst>
            </a:blip>
            <a:srcRect/>
            <a:stretch>
              <a:fillRect l="-10000" r="-10000"/>
            </a:stretch>
          </a:blipFill>
        </p:spPr>
        <p:style>
          <a:lnRef idx="3">
            <a:schemeClr val="lt1">
              <a:hueOff val="0"/>
              <a:satOff val="0"/>
              <a:lumOff val="0"/>
              <a:alphaOff val="0"/>
            </a:schemeClr>
          </a:lnRef>
          <a:fillRef idx="1">
            <a:scrgbClr r="0" g="0" b="0"/>
          </a:fillRef>
          <a:effectRef idx="1">
            <a:schemeClr val="accent1">
              <a:tint val="50000"/>
              <a:hueOff val="-5817561"/>
              <a:satOff val="-312"/>
              <a:lumOff val="5051"/>
              <a:alphaOff val="0"/>
            </a:schemeClr>
          </a:effectRef>
          <a:fontRef idx="minor">
            <a:schemeClr val="lt1">
              <a:hueOff val="0"/>
              <a:satOff val="0"/>
              <a:lumOff val="0"/>
              <a:alphaOff val="0"/>
            </a:schemeClr>
          </a:fontRef>
        </p:style>
      </p:sp>
      <p:sp>
        <p:nvSpPr>
          <p:cNvPr id="18" name="Freeform 17"/>
          <p:cNvSpPr/>
          <p:nvPr/>
        </p:nvSpPr>
        <p:spPr>
          <a:xfrm>
            <a:off x="10056495" y="2869419"/>
            <a:ext cx="1897579" cy="596991"/>
          </a:xfrm>
          <a:custGeom>
            <a:avLst/>
            <a:gdLst>
              <a:gd name="connsiteX0" fmla="*/ 0 w 1897579"/>
              <a:gd name="connsiteY0" fmla="*/ 0 h 596991"/>
              <a:gd name="connsiteX1" fmla="*/ 1106921 w 1897579"/>
              <a:gd name="connsiteY1" fmla="*/ 0 h 596991"/>
              <a:gd name="connsiteX2" fmla="*/ 1333049 w 1897579"/>
              <a:gd name="connsiteY2" fmla="*/ -63878 h 596991"/>
              <a:gd name="connsiteX3" fmla="*/ 1581316 w 1897579"/>
              <a:gd name="connsiteY3" fmla="*/ 0 h 596991"/>
              <a:gd name="connsiteX4" fmla="*/ 1897579 w 1897579"/>
              <a:gd name="connsiteY4" fmla="*/ 0 h 596991"/>
              <a:gd name="connsiteX5" fmla="*/ 1897579 w 1897579"/>
              <a:gd name="connsiteY5" fmla="*/ 99499 h 596991"/>
              <a:gd name="connsiteX6" fmla="*/ 1897579 w 1897579"/>
              <a:gd name="connsiteY6" fmla="*/ 99499 h 596991"/>
              <a:gd name="connsiteX7" fmla="*/ 1897579 w 1897579"/>
              <a:gd name="connsiteY7" fmla="*/ 248746 h 596991"/>
              <a:gd name="connsiteX8" fmla="*/ 1897579 w 1897579"/>
              <a:gd name="connsiteY8" fmla="*/ 596991 h 596991"/>
              <a:gd name="connsiteX9" fmla="*/ 1581316 w 1897579"/>
              <a:gd name="connsiteY9" fmla="*/ 596991 h 596991"/>
              <a:gd name="connsiteX10" fmla="*/ 1106921 w 1897579"/>
              <a:gd name="connsiteY10" fmla="*/ 596991 h 596991"/>
              <a:gd name="connsiteX11" fmla="*/ 1106921 w 1897579"/>
              <a:gd name="connsiteY11" fmla="*/ 596991 h 596991"/>
              <a:gd name="connsiteX12" fmla="*/ 0 w 1897579"/>
              <a:gd name="connsiteY12" fmla="*/ 596991 h 596991"/>
              <a:gd name="connsiteX13" fmla="*/ 0 w 1897579"/>
              <a:gd name="connsiteY13" fmla="*/ 248746 h 596991"/>
              <a:gd name="connsiteX14" fmla="*/ 0 w 1897579"/>
              <a:gd name="connsiteY14" fmla="*/ 99499 h 596991"/>
              <a:gd name="connsiteX15" fmla="*/ 0 w 1897579"/>
              <a:gd name="connsiteY15" fmla="*/ 99499 h 596991"/>
              <a:gd name="connsiteX16" fmla="*/ 0 w 1897579"/>
              <a:gd name="connsiteY16" fmla="*/ 0 h 59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579" h="596991">
                <a:moveTo>
                  <a:pt x="0" y="0"/>
                </a:moveTo>
                <a:lnTo>
                  <a:pt x="1106921" y="0"/>
                </a:lnTo>
                <a:lnTo>
                  <a:pt x="1333049" y="-63878"/>
                </a:lnTo>
                <a:lnTo>
                  <a:pt x="1581316" y="0"/>
                </a:lnTo>
                <a:lnTo>
                  <a:pt x="1897579" y="0"/>
                </a:lnTo>
                <a:lnTo>
                  <a:pt x="1897579" y="99499"/>
                </a:lnTo>
                <a:lnTo>
                  <a:pt x="1897579" y="99499"/>
                </a:lnTo>
                <a:lnTo>
                  <a:pt x="1897579" y="248746"/>
                </a:lnTo>
                <a:lnTo>
                  <a:pt x="1897579" y="596991"/>
                </a:lnTo>
                <a:lnTo>
                  <a:pt x="1581316" y="596991"/>
                </a:lnTo>
                <a:lnTo>
                  <a:pt x="1106921" y="596991"/>
                </a:lnTo>
                <a:lnTo>
                  <a:pt x="1106921" y="596991"/>
                </a:lnTo>
                <a:lnTo>
                  <a:pt x="0" y="596991"/>
                </a:lnTo>
                <a:lnTo>
                  <a:pt x="0" y="248746"/>
                </a:lnTo>
                <a:lnTo>
                  <a:pt x="0" y="99499"/>
                </a:lnTo>
                <a:lnTo>
                  <a:pt x="0" y="99499"/>
                </a:lnTo>
                <a:lnTo>
                  <a:pt x="0" y="0"/>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כריך המשוב</a:t>
            </a:r>
          </a:p>
        </p:txBody>
      </p:sp>
      <p:sp>
        <p:nvSpPr>
          <p:cNvPr id="19" name="Rectangle 18"/>
          <p:cNvSpPr/>
          <p:nvPr/>
        </p:nvSpPr>
        <p:spPr>
          <a:xfrm>
            <a:off x="483313" y="3679621"/>
            <a:ext cx="2132111" cy="1705689"/>
          </a:xfrm>
          <a:prstGeom prst="rect">
            <a:avLst/>
          </a:prstGeom>
          <a:blipFill>
            <a:blip r:embed="rId8">
              <a:duotone>
                <a:prstClr val="black"/>
                <a:schemeClr val="accent1">
                  <a:tint val="45000"/>
                  <a:satMod val="400000"/>
                </a:schemeClr>
              </a:duotone>
              <a:extLst>
                <a:ext uri="{28A0092B-C50C-407E-A947-70E740481C1C}">
                  <a14:useLocalDpi xmlns:a14="http://schemas.microsoft.com/office/drawing/2010/main" val="0"/>
                </a:ext>
              </a:extLst>
            </a:blip>
            <a:srcRect/>
            <a:stretch>
              <a:fillRect t="-13000" b="-13000"/>
            </a:stretch>
          </a:blipFill>
        </p:spPr>
        <p:style>
          <a:lnRef idx="3">
            <a:schemeClr val="lt1">
              <a:hueOff val="0"/>
              <a:satOff val="0"/>
              <a:lumOff val="0"/>
              <a:alphaOff val="0"/>
            </a:schemeClr>
          </a:lnRef>
          <a:fillRef idx="1">
            <a:scrgbClr r="0" g="0" b="0"/>
          </a:fillRef>
          <a:effectRef idx="1">
            <a:schemeClr val="accent1">
              <a:tint val="50000"/>
              <a:hueOff val="-7271951"/>
              <a:satOff val="-391"/>
              <a:lumOff val="6313"/>
              <a:alphaOff val="0"/>
            </a:schemeClr>
          </a:effectRef>
          <a:fontRef idx="minor">
            <a:schemeClr val="lt1">
              <a:hueOff val="0"/>
              <a:satOff val="0"/>
              <a:lumOff val="0"/>
              <a:alphaOff val="0"/>
            </a:schemeClr>
          </a:fontRef>
        </p:style>
      </p:sp>
      <p:sp>
        <p:nvSpPr>
          <p:cNvPr id="20" name="Freeform 19"/>
          <p:cNvSpPr/>
          <p:nvPr/>
        </p:nvSpPr>
        <p:spPr>
          <a:xfrm>
            <a:off x="675203" y="5214742"/>
            <a:ext cx="1897579" cy="596991"/>
          </a:xfrm>
          <a:custGeom>
            <a:avLst/>
            <a:gdLst>
              <a:gd name="connsiteX0" fmla="*/ 0 w 1897579"/>
              <a:gd name="connsiteY0" fmla="*/ 0 h 596991"/>
              <a:gd name="connsiteX1" fmla="*/ 1106921 w 1897579"/>
              <a:gd name="connsiteY1" fmla="*/ 0 h 596991"/>
              <a:gd name="connsiteX2" fmla="*/ 1333049 w 1897579"/>
              <a:gd name="connsiteY2" fmla="*/ -63878 h 596991"/>
              <a:gd name="connsiteX3" fmla="*/ 1581316 w 1897579"/>
              <a:gd name="connsiteY3" fmla="*/ 0 h 596991"/>
              <a:gd name="connsiteX4" fmla="*/ 1897579 w 1897579"/>
              <a:gd name="connsiteY4" fmla="*/ 0 h 596991"/>
              <a:gd name="connsiteX5" fmla="*/ 1897579 w 1897579"/>
              <a:gd name="connsiteY5" fmla="*/ 99499 h 596991"/>
              <a:gd name="connsiteX6" fmla="*/ 1897579 w 1897579"/>
              <a:gd name="connsiteY6" fmla="*/ 99499 h 596991"/>
              <a:gd name="connsiteX7" fmla="*/ 1897579 w 1897579"/>
              <a:gd name="connsiteY7" fmla="*/ 248746 h 596991"/>
              <a:gd name="connsiteX8" fmla="*/ 1897579 w 1897579"/>
              <a:gd name="connsiteY8" fmla="*/ 596991 h 596991"/>
              <a:gd name="connsiteX9" fmla="*/ 1581316 w 1897579"/>
              <a:gd name="connsiteY9" fmla="*/ 596991 h 596991"/>
              <a:gd name="connsiteX10" fmla="*/ 1106921 w 1897579"/>
              <a:gd name="connsiteY10" fmla="*/ 596991 h 596991"/>
              <a:gd name="connsiteX11" fmla="*/ 1106921 w 1897579"/>
              <a:gd name="connsiteY11" fmla="*/ 596991 h 596991"/>
              <a:gd name="connsiteX12" fmla="*/ 0 w 1897579"/>
              <a:gd name="connsiteY12" fmla="*/ 596991 h 596991"/>
              <a:gd name="connsiteX13" fmla="*/ 0 w 1897579"/>
              <a:gd name="connsiteY13" fmla="*/ 248746 h 596991"/>
              <a:gd name="connsiteX14" fmla="*/ 0 w 1897579"/>
              <a:gd name="connsiteY14" fmla="*/ 99499 h 596991"/>
              <a:gd name="connsiteX15" fmla="*/ 0 w 1897579"/>
              <a:gd name="connsiteY15" fmla="*/ 99499 h 596991"/>
              <a:gd name="connsiteX16" fmla="*/ 0 w 1897579"/>
              <a:gd name="connsiteY16" fmla="*/ 0 h 59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579" h="596991">
                <a:moveTo>
                  <a:pt x="0" y="0"/>
                </a:moveTo>
                <a:lnTo>
                  <a:pt x="1106921" y="0"/>
                </a:lnTo>
                <a:lnTo>
                  <a:pt x="1333049" y="-63878"/>
                </a:lnTo>
                <a:lnTo>
                  <a:pt x="1581316" y="0"/>
                </a:lnTo>
                <a:lnTo>
                  <a:pt x="1897579" y="0"/>
                </a:lnTo>
                <a:lnTo>
                  <a:pt x="1897579" y="99499"/>
                </a:lnTo>
                <a:lnTo>
                  <a:pt x="1897579" y="99499"/>
                </a:lnTo>
                <a:lnTo>
                  <a:pt x="1897579" y="248746"/>
                </a:lnTo>
                <a:lnTo>
                  <a:pt x="1897579" y="596991"/>
                </a:lnTo>
                <a:lnTo>
                  <a:pt x="1581316" y="596991"/>
                </a:lnTo>
                <a:lnTo>
                  <a:pt x="1106921" y="596991"/>
                </a:lnTo>
                <a:lnTo>
                  <a:pt x="1106921" y="596991"/>
                </a:lnTo>
                <a:lnTo>
                  <a:pt x="0" y="596991"/>
                </a:lnTo>
                <a:lnTo>
                  <a:pt x="0" y="248746"/>
                </a:lnTo>
                <a:lnTo>
                  <a:pt x="0" y="99499"/>
                </a:lnTo>
                <a:lnTo>
                  <a:pt x="0" y="99499"/>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תאריכים חלופיים</a:t>
            </a:r>
          </a:p>
        </p:txBody>
      </p:sp>
      <p:sp>
        <p:nvSpPr>
          <p:cNvPr id="21" name="Rectangle 20"/>
          <p:cNvSpPr/>
          <p:nvPr/>
        </p:nvSpPr>
        <p:spPr>
          <a:xfrm>
            <a:off x="2828636" y="3679621"/>
            <a:ext cx="2132111" cy="1705689"/>
          </a:xfrm>
          <a:prstGeom prst="rect">
            <a:avLst/>
          </a:prstGeom>
          <a:blipFill>
            <a:blip r:embed="rId9">
              <a:extLst>
                <a:ext uri="{28A0092B-C50C-407E-A947-70E740481C1C}">
                  <a14:useLocalDpi xmlns:a14="http://schemas.microsoft.com/office/drawing/2010/main" val="0"/>
                </a:ext>
              </a:extLst>
            </a:blip>
            <a:srcRect/>
            <a:stretch>
              <a:fillRect t="-3000" b="-3000"/>
            </a:stretch>
          </a:blipFill>
        </p:spPr>
        <p:style>
          <a:lnRef idx="3">
            <a:schemeClr val="lt1">
              <a:hueOff val="0"/>
              <a:satOff val="0"/>
              <a:lumOff val="0"/>
              <a:alphaOff val="0"/>
            </a:schemeClr>
          </a:lnRef>
          <a:fillRef idx="1">
            <a:scrgbClr r="0" g="0" b="0"/>
          </a:fillRef>
          <a:effectRef idx="1">
            <a:schemeClr val="accent1">
              <a:tint val="50000"/>
              <a:hueOff val="-8726342"/>
              <a:satOff val="-469"/>
              <a:lumOff val="7576"/>
              <a:alphaOff val="0"/>
            </a:schemeClr>
          </a:effectRef>
          <a:fontRef idx="minor">
            <a:schemeClr val="lt1">
              <a:hueOff val="0"/>
              <a:satOff val="0"/>
              <a:lumOff val="0"/>
              <a:alphaOff val="0"/>
            </a:schemeClr>
          </a:fontRef>
        </p:style>
      </p:sp>
      <p:sp>
        <p:nvSpPr>
          <p:cNvPr id="22" name="Freeform 21"/>
          <p:cNvSpPr/>
          <p:nvPr/>
        </p:nvSpPr>
        <p:spPr>
          <a:xfrm>
            <a:off x="3020526" y="5214742"/>
            <a:ext cx="1897579" cy="596991"/>
          </a:xfrm>
          <a:custGeom>
            <a:avLst/>
            <a:gdLst>
              <a:gd name="connsiteX0" fmla="*/ 0 w 1897579"/>
              <a:gd name="connsiteY0" fmla="*/ 0 h 596991"/>
              <a:gd name="connsiteX1" fmla="*/ 1106921 w 1897579"/>
              <a:gd name="connsiteY1" fmla="*/ 0 h 596991"/>
              <a:gd name="connsiteX2" fmla="*/ 1333049 w 1897579"/>
              <a:gd name="connsiteY2" fmla="*/ -63878 h 596991"/>
              <a:gd name="connsiteX3" fmla="*/ 1581316 w 1897579"/>
              <a:gd name="connsiteY3" fmla="*/ 0 h 596991"/>
              <a:gd name="connsiteX4" fmla="*/ 1897579 w 1897579"/>
              <a:gd name="connsiteY4" fmla="*/ 0 h 596991"/>
              <a:gd name="connsiteX5" fmla="*/ 1897579 w 1897579"/>
              <a:gd name="connsiteY5" fmla="*/ 99499 h 596991"/>
              <a:gd name="connsiteX6" fmla="*/ 1897579 w 1897579"/>
              <a:gd name="connsiteY6" fmla="*/ 99499 h 596991"/>
              <a:gd name="connsiteX7" fmla="*/ 1897579 w 1897579"/>
              <a:gd name="connsiteY7" fmla="*/ 248746 h 596991"/>
              <a:gd name="connsiteX8" fmla="*/ 1897579 w 1897579"/>
              <a:gd name="connsiteY8" fmla="*/ 596991 h 596991"/>
              <a:gd name="connsiteX9" fmla="*/ 1581316 w 1897579"/>
              <a:gd name="connsiteY9" fmla="*/ 596991 h 596991"/>
              <a:gd name="connsiteX10" fmla="*/ 1106921 w 1897579"/>
              <a:gd name="connsiteY10" fmla="*/ 596991 h 596991"/>
              <a:gd name="connsiteX11" fmla="*/ 1106921 w 1897579"/>
              <a:gd name="connsiteY11" fmla="*/ 596991 h 596991"/>
              <a:gd name="connsiteX12" fmla="*/ 0 w 1897579"/>
              <a:gd name="connsiteY12" fmla="*/ 596991 h 596991"/>
              <a:gd name="connsiteX13" fmla="*/ 0 w 1897579"/>
              <a:gd name="connsiteY13" fmla="*/ 248746 h 596991"/>
              <a:gd name="connsiteX14" fmla="*/ 0 w 1897579"/>
              <a:gd name="connsiteY14" fmla="*/ 99499 h 596991"/>
              <a:gd name="connsiteX15" fmla="*/ 0 w 1897579"/>
              <a:gd name="connsiteY15" fmla="*/ 99499 h 596991"/>
              <a:gd name="connsiteX16" fmla="*/ 0 w 1897579"/>
              <a:gd name="connsiteY16" fmla="*/ 0 h 59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579" h="596991">
                <a:moveTo>
                  <a:pt x="0" y="0"/>
                </a:moveTo>
                <a:lnTo>
                  <a:pt x="1106921" y="0"/>
                </a:lnTo>
                <a:lnTo>
                  <a:pt x="1333049" y="-63878"/>
                </a:lnTo>
                <a:lnTo>
                  <a:pt x="1581316" y="0"/>
                </a:lnTo>
                <a:lnTo>
                  <a:pt x="1897579" y="0"/>
                </a:lnTo>
                <a:lnTo>
                  <a:pt x="1897579" y="99499"/>
                </a:lnTo>
                <a:lnTo>
                  <a:pt x="1897579" y="99499"/>
                </a:lnTo>
                <a:lnTo>
                  <a:pt x="1897579" y="248746"/>
                </a:lnTo>
                <a:lnTo>
                  <a:pt x="1897579" y="596991"/>
                </a:lnTo>
                <a:lnTo>
                  <a:pt x="1581316" y="596991"/>
                </a:lnTo>
                <a:lnTo>
                  <a:pt x="1106921" y="596991"/>
                </a:lnTo>
                <a:lnTo>
                  <a:pt x="1106921" y="596991"/>
                </a:lnTo>
                <a:lnTo>
                  <a:pt x="0" y="596991"/>
                </a:lnTo>
                <a:lnTo>
                  <a:pt x="0" y="248746"/>
                </a:lnTo>
                <a:lnTo>
                  <a:pt x="0" y="99499"/>
                </a:lnTo>
                <a:lnTo>
                  <a:pt x="0" y="99499"/>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יכולת אחת</a:t>
            </a:r>
          </a:p>
        </p:txBody>
      </p:sp>
      <p:sp>
        <p:nvSpPr>
          <p:cNvPr id="23" name="Rectangle 22"/>
          <p:cNvSpPr/>
          <p:nvPr/>
        </p:nvSpPr>
        <p:spPr>
          <a:xfrm>
            <a:off x="5173959" y="3679621"/>
            <a:ext cx="2132111" cy="1705689"/>
          </a:xfrm>
          <a:prstGeom prst="rect">
            <a:avLst/>
          </a:prstGeom>
          <a:blipFill>
            <a:blip r:embed="rId10">
              <a:extLst>
                <a:ext uri="{28A0092B-C50C-407E-A947-70E740481C1C}">
                  <a14:useLocalDpi xmlns:a14="http://schemas.microsoft.com/office/drawing/2010/main" val="0"/>
                </a:ext>
              </a:extLst>
            </a:blip>
            <a:srcRect/>
            <a:stretch>
              <a:fillRect t="-44000" b="-44000"/>
            </a:stretch>
          </a:blipFill>
        </p:spPr>
        <p:style>
          <a:lnRef idx="3">
            <a:schemeClr val="lt1">
              <a:hueOff val="0"/>
              <a:satOff val="0"/>
              <a:lumOff val="0"/>
              <a:alphaOff val="0"/>
            </a:schemeClr>
          </a:lnRef>
          <a:fillRef idx="1">
            <a:scrgbClr r="0" g="0" b="0"/>
          </a:fillRef>
          <a:effectRef idx="1">
            <a:schemeClr val="accent1">
              <a:tint val="50000"/>
              <a:hueOff val="-10180731"/>
              <a:satOff val="-547"/>
              <a:lumOff val="8839"/>
              <a:alphaOff val="0"/>
            </a:schemeClr>
          </a:effectRef>
          <a:fontRef idx="minor">
            <a:schemeClr val="lt1">
              <a:hueOff val="0"/>
              <a:satOff val="0"/>
              <a:lumOff val="0"/>
              <a:alphaOff val="0"/>
            </a:schemeClr>
          </a:fontRef>
        </p:style>
      </p:sp>
      <p:sp>
        <p:nvSpPr>
          <p:cNvPr id="24" name="Freeform 23"/>
          <p:cNvSpPr/>
          <p:nvPr/>
        </p:nvSpPr>
        <p:spPr>
          <a:xfrm>
            <a:off x="5365849" y="5214742"/>
            <a:ext cx="1897579" cy="596991"/>
          </a:xfrm>
          <a:custGeom>
            <a:avLst/>
            <a:gdLst>
              <a:gd name="connsiteX0" fmla="*/ 0 w 1897579"/>
              <a:gd name="connsiteY0" fmla="*/ 0 h 596991"/>
              <a:gd name="connsiteX1" fmla="*/ 1106921 w 1897579"/>
              <a:gd name="connsiteY1" fmla="*/ 0 h 596991"/>
              <a:gd name="connsiteX2" fmla="*/ 1333049 w 1897579"/>
              <a:gd name="connsiteY2" fmla="*/ -63878 h 596991"/>
              <a:gd name="connsiteX3" fmla="*/ 1581316 w 1897579"/>
              <a:gd name="connsiteY3" fmla="*/ 0 h 596991"/>
              <a:gd name="connsiteX4" fmla="*/ 1897579 w 1897579"/>
              <a:gd name="connsiteY4" fmla="*/ 0 h 596991"/>
              <a:gd name="connsiteX5" fmla="*/ 1897579 w 1897579"/>
              <a:gd name="connsiteY5" fmla="*/ 99499 h 596991"/>
              <a:gd name="connsiteX6" fmla="*/ 1897579 w 1897579"/>
              <a:gd name="connsiteY6" fmla="*/ 99499 h 596991"/>
              <a:gd name="connsiteX7" fmla="*/ 1897579 w 1897579"/>
              <a:gd name="connsiteY7" fmla="*/ 248746 h 596991"/>
              <a:gd name="connsiteX8" fmla="*/ 1897579 w 1897579"/>
              <a:gd name="connsiteY8" fmla="*/ 596991 h 596991"/>
              <a:gd name="connsiteX9" fmla="*/ 1581316 w 1897579"/>
              <a:gd name="connsiteY9" fmla="*/ 596991 h 596991"/>
              <a:gd name="connsiteX10" fmla="*/ 1106921 w 1897579"/>
              <a:gd name="connsiteY10" fmla="*/ 596991 h 596991"/>
              <a:gd name="connsiteX11" fmla="*/ 1106921 w 1897579"/>
              <a:gd name="connsiteY11" fmla="*/ 596991 h 596991"/>
              <a:gd name="connsiteX12" fmla="*/ 0 w 1897579"/>
              <a:gd name="connsiteY12" fmla="*/ 596991 h 596991"/>
              <a:gd name="connsiteX13" fmla="*/ 0 w 1897579"/>
              <a:gd name="connsiteY13" fmla="*/ 248746 h 596991"/>
              <a:gd name="connsiteX14" fmla="*/ 0 w 1897579"/>
              <a:gd name="connsiteY14" fmla="*/ 99499 h 596991"/>
              <a:gd name="connsiteX15" fmla="*/ 0 w 1897579"/>
              <a:gd name="connsiteY15" fmla="*/ 99499 h 596991"/>
              <a:gd name="connsiteX16" fmla="*/ 0 w 1897579"/>
              <a:gd name="connsiteY16" fmla="*/ 0 h 59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579" h="596991">
                <a:moveTo>
                  <a:pt x="0" y="0"/>
                </a:moveTo>
                <a:lnTo>
                  <a:pt x="1106921" y="0"/>
                </a:lnTo>
                <a:lnTo>
                  <a:pt x="1333049" y="-63878"/>
                </a:lnTo>
                <a:lnTo>
                  <a:pt x="1581316" y="0"/>
                </a:lnTo>
                <a:lnTo>
                  <a:pt x="1897579" y="0"/>
                </a:lnTo>
                <a:lnTo>
                  <a:pt x="1897579" y="99499"/>
                </a:lnTo>
                <a:lnTo>
                  <a:pt x="1897579" y="99499"/>
                </a:lnTo>
                <a:lnTo>
                  <a:pt x="1897579" y="248746"/>
                </a:lnTo>
                <a:lnTo>
                  <a:pt x="1897579" y="596991"/>
                </a:lnTo>
                <a:lnTo>
                  <a:pt x="1581316" y="596991"/>
                </a:lnTo>
                <a:lnTo>
                  <a:pt x="1106921" y="596991"/>
                </a:lnTo>
                <a:lnTo>
                  <a:pt x="1106921" y="596991"/>
                </a:lnTo>
                <a:lnTo>
                  <a:pt x="0" y="596991"/>
                </a:lnTo>
                <a:lnTo>
                  <a:pt x="0" y="248746"/>
                </a:lnTo>
                <a:lnTo>
                  <a:pt x="0" y="99499"/>
                </a:lnTo>
                <a:lnTo>
                  <a:pt x="0" y="99499"/>
                </a:lnTo>
                <a:lnTo>
                  <a:pt x="0"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שפת גוף</a:t>
            </a:r>
          </a:p>
        </p:txBody>
      </p:sp>
      <p:sp>
        <p:nvSpPr>
          <p:cNvPr id="25" name="Rectangle 24"/>
          <p:cNvSpPr/>
          <p:nvPr/>
        </p:nvSpPr>
        <p:spPr>
          <a:xfrm>
            <a:off x="7519282" y="3679621"/>
            <a:ext cx="2132111" cy="1705689"/>
          </a:xfrm>
          <a:prstGeom prst="rect">
            <a:avLst/>
          </a:prstGeom>
          <a:blipFill>
            <a:blip r:embed="rId11">
              <a:extLst>
                <a:ext uri="{28A0092B-C50C-407E-A947-70E740481C1C}">
                  <a14:useLocalDpi xmlns:a14="http://schemas.microsoft.com/office/drawing/2010/main" val="0"/>
                </a:ext>
              </a:extLst>
            </a:blip>
            <a:srcRect/>
            <a:stretch>
              <a:fillRect l="-5000" r="-5000"/>
            </a:stretch>
          </a:blipFill>
        </p:spPr>
        <p:style>
          <a:lnRef idx="3">
            <a:schemeClr val="lt1">
              <a:hueOff val="0"/>
              <a:satOff val="0"/>
              <a:lumOff val="0"/>
              <a:alphaOff val="0"/>
            </a:schemeClr>
          </a:lnRef>
          <a:fillRef idx="1">
            <a:scrgbClr r="0" g="0" b="0"/>
          </a:fillRef>
          <a:effectRef idx="1">
            <a:schemeClr val="accent1">
              <a:tint val="50000"/>
              <a:hueOff val="-11635121"/>
              <a:satOff val="-625"/>
              <a:lumOff val="10101"/>
              <a:alphaOff val="0"/>
            </a:schemeClr>
          </a:effectRef>
          <a:fontRef idx="minor">
            <a:schemeClr val="lt1">
              <a:hueOff val="0"/>
              <a:satOff val="0"/>
              <a:lumOff val="0"/>
              <a:alphaOff val="0"/>
            </a:schemeClr>
          </a:fontRef>
        </p:style>
      </p:sp>
      <p:sp>
        <p:nvSpPr>
          <p:cNvPr id="26" name="Freeform 25"/>
          <p:cNvSpPr/>
          <p:nvPr/>
        </p:nvSpPr>
        <p:spPr>
          <a:xfrm>
            <a:off x="7711172" y="5214742"/>
            <a:ext cx="1897579" cy="596991"/>
          </a:xfrm>
          <a:custGeom>
            <a:avLst/>
            <a:gdLst>
              <a:gd name="connsiteX0" fmla="*/ 0 w 1897579"/>
              <a:gd name="connsiteY0" fmla="*/ 0 h 596991"/>
              <a:gd name="connsiteX1" fmla="*/ 1106921 w 1897579"/>
              <a:gd name="connsiteY1" fmla="*/ 0 h 596991"/>
              <a:gd name="connsiteX2" fmla="*/ 1333049 w 1897579"/>
              <a:gd name="connsiteY2" fmla="*/ -63878 h 596991"/>
              <a:gd name="connsiteX3" fmla="*/ 1581316 w 1897579"/>
              <a:gd name="connsiteY3" fmla="*/ 0 h 596991"/>
              <a:gd name="connsiteX4" fmla="*/ 1897579 w 1897579"/>
              <a:gd name="connsiteY4" fmla="*/ 0 h 596991"/>
              <a:gd name="connsiteX5" fmla="*/ 1897579 w 1897579"/>
              <a:gd name="connsiteY5" fmla="*/ 99499 h 596991"/>
              <a:gd name="connsiteX6" fmla="*/ 1897579 w 1897579"/>
              <a:gd name="connsiteY6" fmla="*/ 99499 h 596991"/>
              <a:gd name="connsiteX7" fmla="*/ 1897579 w 1897579"/>
              <a:gd name="connsiteY7" fmla="*/ 248746 h 596991"/>
              <a:gd name="connsiteX8" fmla="*/ 1897579 w 1897579"/>
              <a:gd name="connsiteY8" fmla="*/ 596991 h 596991"/>
              <a:gd name="connsiteX9" fmla="*/ 1581316 w 1897579"/>
              <a:gd name="connsiteY9" fmla="*/ 596991 h 596991"/>
              <a:gd name="connsiteX10" fmla="*/ 1106921 w 1897579"/>
              <a:gd name="connsiteY10" fmla="*/ 596991 h 596991"/>
              <a:gd name="connsiteX11" fmla="*/ 1106921 w 1897579"/>
              <a:gd name="connsiteY11" fmla="*/ 596991 h 596991"/>
              <a:gd name="connsiteX12" fmla="*/ 0 w 1897579"/>
              <a:gd name="connsiteY12" fmla="*/ 596991 h 596991"/>
              <a:gd name="connsiteX13" fmla="*/ 0 w 1897579"/>
              <a:gd name="connsiteY13" fmla="*/ 248746 h 596991"/>
              <a:gd name="connsiteX14" fmla="*/ 0 w 1897579"/>
              <a:gd name="connsiteY14" fmla="*/ 99499 h 596991"/>
              <a:gd name="connsiteX15" fmla="*/ 0 w 1897579"/>
              <a:gd name="connsiteY15" fmla="*/ 99499 h 596991"/>
              <a:gd name="connsiteX16" fmla="*/ 0 w 1897579"/>
              <a:gd name="connsiteY16" fmla="*/ 0 h 59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579" h="596991">
                <a:moveTo>
                  <a:pt x="0" y="0"/>
                </a:moveTo>
                <a:lnTo>
                  <a:pt x="1106921" y="0"/>
                </a:lnTo>
                <a:lnTo>
                  <a:pt x="1333049" y="-63878"/>
                </a:lnTo>
                <a:lnTo>
                  <a:pt x="1581316" y="0"/>
                </a:lnTo>
                <a:lnTo>
                  <a:pt x="1897579" y="0"/>
                </a:lnTo>
                <a:lnTo>
                  <a:pt x="1897579" y="99499"/>
                </a:lnTo>
                <a:lnTo>
                  <a:pt x="1897579" y="99499"/>
                </a:lnTo>
                <a:lnTo>
                  <a:pt x="1897579" y="248746"/>
                </a:lnTo>
                <a:lnTo>
                  <a:pt x="1897579" y="596991"/>
                </a:lnTo>
                <a:lnTo>
                  <a:pt x="1581316" y="596991"/>
                </a:lnTo>
                <a:lnTo>
                  <a:pt x="1106921" y="596991"/>
                </a:lnTo>
                <a:lnTo>
                  <a:pt x="1106921" y="596991"/>
                </a:lnTo>
                <a:lnTo>
                  <a:pt x="0" y="596991"/>
                </a:lnTo>
                <a:lnTo>
                  <a:pt x="0" y="248746"/>
                </a:lnTo>
                <a:lnTo>
                  <a:pt x="0" y="99499"/>
                </a:lnTo>
                <a:lnTo>
                  <a:pt x="0" y="99499"/>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אחד על אחד</a:t>
            </a:r>
          </a:p>
        </p:txBody>
      </p:sp>
      <p:sp>
        <p:nvSpPr>
          <p:cNvPr id="27" name="Rectangle 26"/>
          <p:cNvSpPr/>
          <p:nvPr/>
        </p:nvSpPr>
        <p:spPr>
          <a:xfrm>
            <a:off x="9864605" y="3679621"/>
            <a:ext cx="2132111" cy="1705689"/>
          </a:xfrm>
          <a:prstGeom prst="rect">
            <a:avLst/>
          </a:prstGeom>
          <a:blipFill>
            <a:blip r:embed="rId12">
              <a:extLst>
                <a:ext uri="{28A0092B-C50C-407E-A947-70E740481C1C}">
                  <a14:useLocalDpi xmlns:a14="http://schemas.microsoft.com/office/drawing/2010/main" val="0"/>
                </a:ext>
              </a:extLst>
            </a:blip>
            <a:srcRect/>
            <a:stretch>
              <a:fillRect t="-13000" b="-13000"/>
            </a:stretch>
          </a:blipFill>
        </p:spPr>
        <p:style>
          <a:lnRef idx="3">
            <a:schemeClr val="lt1">
              <a:hueOff val="0"/>
              <a:satOff val="0"/>
              <a:lumOff val="0"/>
              <a:alphaOff val="0"/>
            </a:schemeClr>
          </a:lnRef>
          <a:fillRef idx="1">
            <a:scrgbClr r="0" g="0" b="0"/>
          </a:fillRef>
          <a:effectRef idx="1">
            <a:schemeClr val="accent1">
              <a:tint val="50000"/>
              <a:hueOff val="-13089511"/>
              <a:satOff val="-703"/>
              <a:lumOff val="11364"/>
              <a:alphaOff val="0"/>
            </a:schemeClr>
          </a:effectRef>
          <a:fontRef idx="minor">
            <a:schemeClr val="lt1">
              <a:hueOff val="0"/>
              <a:satOff val="0"/>
              <a:lumOff val="0"/>
              <a:alphaOff val="0"/>
            </a:schemeClr>
          </a:fontRef>
        </p:style>
      </p:sp>
      <p:sp>
        <p:nvSpPr>
          <p:cNvPr id="28" name="Freeform 27"/>
          <p:cNvSpPr/>
          <p:nvPr/>
        </p:nvSpPr>
        <p:spPr>
          <a:xfrm>
            <a:off x="10056495" y="5214742"/>
            <a:ext cx="1897579" cy="596991"/>
          </a:xfrm>
          <a:custGeom>
            <a:avLst/>
            <a:gdLst>
              <a:gd name="connsiteX0" fmla="*/ 0 w 1897579"/>
              <a:gd name="connsiteY0" fmla="*/ 0 h 596991"/>
              <a:gd name="connsiteX1" fmla="*/ 1106921 w 1897579"/>
              <a:gd name="connsiteY1" fmla="*/ 0 h 596991"/>
              <a:gd name="connsiteX2" fmla="*/ 1333049 w 1897579"/>
              <a:gd name="connsiteY2" fmla="*/ -63878 h 596991"/>
              <a:gd name="connsiteX3" fmla="*/ 1581316 w 1897579"/>
              <a:gd name="connsiteY3" fmla="*/ 0 h 596991"/>
              <a:gd name="connsiteX4" fmla="*/ 1897579 w 1897579"/>
              <a:gd name="connsiteY4" fmla="*/ 0 h 596991"/>
              <a:gd name="connsiteX5" fmla="*/ 1897579 w 1897579"/>
              <a:gd name="connsiteY5" fmla="*/ 99499 h 596991"/>
              <a:gd name="connsiteX6" fmla="*/ 1897579 w 1897579"/>
              <a:gd name="connsiteY6" fmla="*/ 99499 h 596991"/>
              <a:gd name="connsiteX7" fmla="*/ 1897579 w 1897579"/>
              <a:gd name="connsiteY7" fmla="*/ 248746 h 596991"/>
              <a:gd name="connsiteX8" fmla="*/ 1897579 w 1897579"/>
              <a:gd name="connsiteY8" fmla="*/ 596991 h 596991"/>
              <a:gd name="connsiteX9" fmla="*/ 1581316 w 1897579"/>
              <a:gd name="connsiteY9" fmla="*/ 596991 h 596991"/>
              <a:gd name="connsiteX10" fmla="*/ 1106921 w 1897579"/>
              <a:gd name="connsiteY10" fmla="*/ 596991 h 596991"/>
              <a:gd name="connsiteX11" fmla="*/ 1106921 w 1897579"/>
              <a:gd name="connsiteY11" fmla="*/ 596991 h 596991"/>
              <a:gd name="connsiteX12" fmla="*/ 0 w 1897579"/>
              <a:gd name="connsiteY12" fmla="*/ 596991 h 596991"/>
              <a:gd name="connsiteX13" fmla="*/ 0 w 1897579"/>
              <a:gd name="connsiteY13" fmla="*/ 248746 h 596991"/>
              <a:gd name="connsiteX14" fmla="*/ 0 w 1897579"/>
              <a:gd name="connsiteY14" fmla="*/ 99499 h 596991"/>
              <a:gd name="connsiteX15" fmla="*/ 0 w 1897579"/>
              <a:gd name="connsiteY15" fmla="*/ 99499 h 596991"/>
              <a:gd name="connsiteX16" fmla="*/ 0 w 1897579"/>
              <a:gd name="connsiteY16" fmla="*/ 0 h 596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579" h="596991">
                <a:moveTo>
                  <a:pt x="0" y="0"/>
                </a:moveTo>
                <a:lnTo>
                  <a:pt x="1106921" y="0"/>
                </a:lnTo>
                <a:lnTo>
                  <a:pt x="1333049" y="-63878"/>
                </a:lnTo>
                <a:lnTo>
                  <a:pt x="1581316" y="0"/>
                </a:lnTo>
                <a:lnTo>
                  <a:pt x="1897579" y="0"/>
                </a:lnTo>
                <a:lnTo>
                  <a:pt x="1897579" y="99499"/>
                </a:lnTo>
                <a:lnTo>
                  <a:pt x="1897579" y="99499"/>
                </a:lnTo>
                <a:lnTo>
                  <a:pt x="1897579" y="248746"/>
                </a:lnTo>
                <a:lnTo>
                  <a:pt x="1897579" y="596991"/>
                </a:lnTo>
                <a:lnTo>
                  <a:pt x="1581316" y="596991"/>
                </a:lnTo>
                <a:lnTo>
                  <a:pt x="1106921" y="596991"/>
                </a:lnTo>
                <a:lnTo>
                  <a:pt x="1106921" y="596991"/>
                </a:lnTo>
                <a:lnTo>
                  <a:pt x="0" y="596991"/>
                </a:lnTo>
                <a:lnTo>
                  <a:pt x="0" y="248746"/>
                </a:lnTo>
                <a:lnTo>
                  <a:pt x="0" y="99499"/>
                </a:lnTo>
                <a:lnTo>
                  <a:pt x="0" y="99499"/>
                </a:lnTo>
                <a:lnTo>
                  <a:pt x="0" y="0"/>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he-IL" sz="24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מכווני מטרה</a:t>
            </a:r>
          </a:p>
        </p:txBody>
      </p:sp>
    </p:spTree>
    <p:extLst>
      <p:ext uri="{BB962C8B-B14F-4D97-AF65-F5344CB8AC3E}">
        <p14:creationId xmlns:p14="http://schemas.microsoft.com/office/powerpoint/2010/main" val="26964200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500"/>
                                        <p:tgtEl>
                                          <p:spTgt spid="1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fade">
                                      <p:cBhvr>
                                        <p:cTn id="8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8" grpId="0" animBg="1"/>
      <p:bldP spid="20" grpId="0" animBg="1"/>
      <p:bldP spid="22" grpId="0" animBg="1"/>
      <p:bldP spid="24" grpId="0" animBg="1"/>
      <p:bldP spid="26"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551384" y="-162272"/>
            <a:ext cx="10972800" cy="1143000"/>
          </a:xfrm>
        </p:spPr>
        <p:txBody>
          <a:bodyPr/>
          <a:lstStyle/>
          <a:p>
            <a:pPr>
              <a:lnSpc>
                <a:spcPct val="150000"/>
              </a:lnSpc>
              <a:buSzPct val="25000"/>
              <a:defRPr/>
            </a:pPr>
            <a:r>
              <a:rPr lang="he-IL" b="1" cap="small" dirty="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כללי אצבע </a:t>
            </a:r>
            <a:r>
              <a:rPr lang="he-IL" b="1" cap="small" dirty="0" smtClean="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להערכה - המשך:</a:t>
            </a:r>
            <a:endParaRPr lang="he-IL" b="1" cap="small" dirty="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6" name="Shape 202"/>
          <p:cNvSpPr>
            <a:spLocks noChangeArrowheads="1"/>
          </p:cNvSpPr>
          <p:nvPr/>
        </p:nvSpPr>
        <p:spPr bwMode="auto">
          <a:xfrm>
            <a:off x="-96688" y="-19522"/>
            <a:ext cx="2376264" cy="29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Pct val="25000"/>
              <a:buFontTx/>
              <a:buNone/>
              <a:tabLst/>
              <a:defRPr/>
            </a:pPr>
            <a:r>
              <a:rPr kumimoji="0" lang="he-IL" altLang="he-IL"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תמונות: </a:t>
            </a:r>
            <a:r>
              <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freedigitalpphotos.net</a:t>
            </a:r>
            <a:r>
              <a:rPr kumimoji="0" lang="en-US"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 flicker.com</a:t>
            </a:r>
            <a:endPar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Rectangle 2"/>
          <p:cNvSpPr/>
          <p:nvPr/>
        </p:nvSpPr>
        <p:spPr>
          <a:xfrm>
            <a:off x="699165" y="1539390"/>
            <a:ext cx="2038821" cy="1631056"/>
          </a:xfrm>
          <a:prstGeom prst="rect">
            <a:avLst/>
          </a:prstGeom>
          <a:blipFill>
            <a:blip r:embed="rId3">
              <a:extLst>
                <a:ext uri="{28A0092B-C50C-407E-A947-70E740481C1C}">
                  <a14:useLocalDpi xmlns:a14="http://schemas.microsoft.com/office/drawing/2010/main" val="0"/>
                </a:ext>
              </a:extLst>
            </a:blip>
            <a:srcRec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882659" y="3007342"/>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בתחילת השיעור</a:t>
            </a:r>
          </a:p>
        </p:txBody>
      </p:sp>
      <p:sp>
        <p:nvSpPr>
          <p:cNvPr id="9" name="Rectangle 8"/>
          <p:cNvSpPr/>
          <p:nvPr/>
        </p:nvSpPr>
        <p:spPr>
          <a:xfrm>
            <a:off x="2941868" y="1539390"/>
            <a:ext cx="2038821" cy="1631056"/>
          </a:xfrm>
          <a:prstGeom prst="rect">
            <a:avLst/>
          </a:prstGeom>
          <a:blipFill>
            <a:blip r:embed="rId4">
              <a:extLst>
                <a:ext uri="{28A0092B-C50C-407E-A947-70E740481C1C}">
                  <a14:useLocalDpi xmlns:a14="http://schemas.microsoft.com/office/drawing/2010/main" val="0"/>
                </a:ext>
              </a:extLst>
            </a:blip>
            <a:srcRect/>
            <a:stretch>
              <a:fillRect l="-10000" r="-10000"/>
            </a:stretch>
          </a:blipFill>
        </p:spPr>
        <p:style>
          <a:lnRef idx="3">
            <a:schemeClr val="lt1">
              <a:hueOff val="0"/>
              <a:satOff val="0"/>
              <a:lumOff val="0"/>
              <a:alphaOff val="0"/>
            </a:schemeClr>
          </a:lnRef>
          <a:fillRef idx="1">
            <a:scrgbClr r="0" g="0" b="0"/>
          </a:fillRef>
          <a:effectRef idx="1">
            <a:schemeClr val="accent1">
              <a:tint val="50000"/>
              <a:hueOff val="-1454390"/>
              <a:satOff val="-78"/>
              <a:lumOff val="1263"/>
              <a:alphaOff val="0"/>
            </a:schemeClr>
          </a:effectRef>
          <a:fontRef idx="minor">
            <a:schemeClr val="lt1">
              <a:hueOff val="0"/>
              <a:satOff val="0"/>
              <a:lumOff val="0"/>
              <a:alphaOff val="0"/>
            </a:schemeClr>
          </a:fontRef>
        </p:style>
      </p:sp>
      <p:sp>
        <p:nvSpPr>
          <p:cNvPr id="10" name="Freeform 9"/>
          <p:cNvSpPr/>
          <p:nvPr/>
        </p:nvSpPr>
        <p:spPr>
          <a:xfrm>
            <a:off x="3125362" y="3007342"/>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תיעוד התקדמות</a:t>
            </a:r>
          </a:p>
        </p:txBody>
      </p:sp>
      <p:sp>
        <p:nvSpPr>
          <p:cNvPr id="11" name="Rectangle 10"/>
          <p:cNvSpPr/>
          <p:nvPr/>
        </p:nvSpPr>
        <p:spPr>
          <a:xfrm>
            <a:off x="5184571" y="1539390"/>
            <a:ext cx="2038821" cy="1631056"/>
          </a:xfrm>
          <a:prstGeom prst="rect">
            <a:avLst/>
          </a:prstGeom>
          <a:blipFill>
            <a:blip r:embed="rId5">
              <a:extLst>
                <a:ext uri="{28A0092B-C50C-407E-A947-70E740481C1C}">
                  <a14:useLocalDpi xmlns:a14="http://schemas.microsoft.com/office/drawing/2010/main" val="0"/>
                </a:ext>
              </a:extLst>
            </a:blip>
            <a:srcRect/>
            <a:stretch>
              <a:fillRect t="-38000" b="-38000"/>
            </a:stretch>
          </a:blipFill>
        </p:spPr>
        <p:style>
          <a:lnRef idx="3">
            <a:schemeClr val="lt1">
              <a:hueOff val="0"/>
              <a:satOff val="0"/>
              <a:lumOff val="0"/>
              <a:alphaOff val="0"/>
            </a:schemeClr>
          </a:lnRef>
          <a:fillRef idx="1">
            <a:scrgbClr r="0" g="0" b="0"/>
          </a:fillRef>
          <a:effectRef idx="1">
            <a:schemeClr val="accent1">
              <a:tint val="50000"/>
              <a:hueOff val="-2908780"/>
              <a:satOff val="-156"/>
              <a:lumOff val="2525"/>
              <a:alphaOff val="0"/>
            </a:schemeClr>
          </a:effectRef>
          <a:fontRef idx="minor">
            <a:schemeClr val="lt1">
              <a:hueOff val="0"/>
              <a:satOff val="0"/>
              <a:lumOff val="0"/>
              <a:alphaOff val="0"/>
            </a:schemeClr>
          </a:fontRef>
        </p:style>
      </p:sp>
      <p:sp>
        <p:nvSpPr>
          <p:cNvPr id="12" name="Freeform 11"/>
          <p:cNvSpPr/>
          <p:nvPr/>
        </p:nvSpPr>
        <p:spPr>
          <a:xfrm>
            <a:off x="5368065" y="3007342"/>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רישום הערות</a:t>
            </a:r>
          </a:p>
        </p:txBody>
      </p:sp>
      <p:sp>
        <p:nvSpPr>
          <p:cNvPr id="13" name="Rectangle 12"/>
          <p:cNvSpPr/>
          <p:nvPr/>
        </p:nvSpPr>
        <p:spPr>
          <a:xfrm>
            <a:off x="7427275" y="1539390"/>
            <a:ext cx="2038821" cy="1631056"/>
          </a:xfrm>
          <a:prstGeom prst="rect">
            <a:avLst/>
          </a:prstGeom>
          <a:blipFill>
            <a:blip r:embed="rId6">
              <a:extLst>
                <a:ext uri="{28A0092B-C50C-407E-A947-70E740481C1C}">
                  <a14:useLocalDpi xmlns:a14="http://schemas.microsoft.com/office/drawing/2010/main" val="0"/>
                </a:ext>
              </a:extLst>
            </a:blip>
            <a:srcRect/>
            <a:stretch>
              <a:fillRect t="-20000" b="-20000"/>
            </a:stretch>
          </a:blipFill>
        </p:spPr>
        <p:style>
          <a:lnRef idx="3">
            <a:schemeClr val="lt1">
              <a:hueOff val="0"/>
              <a:satOff val="0"/>
              <a:lumOff val="0"/>
              <a:alphaOff val="0"/>
            </a:schemeClr>
          </a:lnRef>
          <a:fillRef idx="1">
            <a:scrgbClr r="0" g="0" b="0"/>
          </a:fillRef>
          <a:effectRef idx="1">
            <a:schemeClr val="accent1">
              <a:tint val="50000"/>
              <a:hueOff val="-4363171"/>
              <a:satOff val="-234"/>
              <a:lumOff val="3788"/>
              <a:alphaOff val="0"/>
            </a:schemeClr>
          </a:effectRef>
          <a:fontRef idx="minor">
            <a:schemeClr val="lt1">
              <a:hueOff val="0"/>
              <a:satOff val="0"/>
              <a:lumOff val="0"/>
              <a:alphaOff val="0"/>
            </a:schemeClr>
          </a:fontRef>
        </p:style>
      </p:sp>
      <p:sp>
        <p:nvSpPr>
          <p:cNvPr id="14" name="Freeform 13"/>
          <p:cNvSpPr/>
          <p:nvPr/>
        </p:nvSpPr>
        <p:spPr>
          <a:xfrm>
            <a:off x="7610769" y="3007342"/>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משוב ממבוגר</a:t>
            </a:r>
          </a:p>
        </p:txBody>
      </p:sp>
      <p:sp>
        <p:nvSpPr>
          <p:cNvPr id="15" name="Rectangle 14"/>
          <p:cNvSpPr/>
          <p:nvPr/>
        </p:nvSpPr>
        <p:spPr>
          <a:xfrm>
            <a:off x="9669978" y="1539390"/>
            <a:ext cx="2038821" cy="1631056"/>
          </a:xfrm>
          <a:prstGeom prst="rect">
            <a:avLst/>
          </a:prstGeom>
          <a:blipFill>
            <a:blip r:embed="rId7">
              <a:extLst>
                <a:ext uri="{28A0092B-C50C-407E-A947-70E740481C1C}">
                  <a14:useLocalDpi xmlns:a14="http://schemas.microsoft.com/office/drawing/2010/main" val="0"/>
                </a:ext>
              </a:extLst>
            </a:blip>
            <a:srcRect/>
            <a:stretch>
              <a:fillRect l="-14000" r="-14000"/>
            </a:stretch>
          </a:blipFill>
        </p:spPr>
        <p:style>
          <a:lnRef idx="3">
            <a:schemeClr val="lt1">
              <a:hueOff val="0"/>
              <a:satOff val="0"/>
              <a:lumOff val="0"/>
              <a:alphaOff val="0"/>
            </a:schemeClr>
          </a:lnRef>
          <a:fillRef idx="1">
            <a:scrgbClr r="0" g="0" b="0"/>
          </a:fillRef>
          <a:effectRef idx="1">
            <a:schemeClr val="accent1">
              <a:tint val="50000"/>
              <a:hueOff val="-5817561"/>
              <a:satOff val="-312"/>
              <a:lumOff val="5051"/>
              <a:alphaOff val="0"/>
            </a:schemeClr>
          </a:effectRef>
          <a:fontRef idx="minor">
            <a:schemeClr val="lt1">
              <a:hueOff val="0"/>
              <a:satOff val="0"/>
              <a:lumOff val="0"/>
              <a:alphaOff val="0"/>
            </a:schemeClr>
          </a:fontRef>
        </p:style>
      </p:sp>
      <p:sp>
        <p:nvSpPr>
          <p:cNvPr id="16" name="Freeform 15"/>
          <p:cNvSpPr/>
          <p:nvPr/>
        </p:nvSpPr>
        <p:spPr>
          <a:xfrm>
            <a:off x="9853472" y="3007342"/>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משוב בין תלמידים</a:t>
            </a:r>
          </a:p>
        </p:txBody>
      </p:sp>
      <p:sp>
        <p:nvSpPr>
          <p:cNvPr id="17" name="Rectangle 16"/>
          <p:cNvSpPr/>
          <p:nvPr/>
        </p:nvSpPr>
        <p:spPr>
          <a:xfrm>
            <a:off x="699165" y="3782094"/>
            <a:ext cx="2038821" cy="1631056"/>
          </a:xfrm>
          <a:prstGeom prst="rect">
            <a:avLst/>
          </a:prstGeom>
          <a:blipFill>
            <a:blip r:embed="rId8">
              <a:extLst>
                <a:ext uri="{28A0092B-C50C-407E-A947-70E740481C1C}">
                  <a14:useLocalDpi xmlns:a14="http://schemas.microsoft.com/office/drawing/2010/main" val="0"/>
                </a:ext>
              </a:extLst>
            </a:blip>
            <a:srcRect/>
            <a:stretch>
              <a:fillRect l="-10000" r="-10000"/>
            </a:stretch>
          </a:blipFill>
        </p:spPr>
        <p:style>
          <a:lnRef idx="3">
            <a:schemeClr val="lt1">
              <a:hueOff val="0"/>
              <a:satOff val="0"/>
              <a:lumOff val="0"/>
              <a:alphaOff val="0"/>
            </a:schemeClr>
          </a:lnRef>
          <a:fillRef idx="1">
            <a:scrgbClr r="0" g="0" b="0"/>
          </a:fillRef>
          <a:effectRef idx="1">
            <a:schemeClr val="accent1">
              <a:tint val="50000"/>
              <a:hueOff val="-7271951"/>
              <a:satOff val="-391"/>
              <a:lumOff val="6313"/>
              <a:alphaOff val="0"/>
            </a:schemeClr>
          </a:effectRef>
          <a:fontRef idx="minor">
            <a:schemeClr val="lt1">
              <a:hueOff val="0"/>
              <a:satOff val="0"/>
              <a:lumOff val="0"/>
              <a:alphaOff val="0"/>
            </a:schemeClr>
          </a:fontRef>
        </p:style>
      </p:sp>
      <p:sp>
        <p:nvSpPr>
          <p:cNvPr id="18" name="Freeform 17"/>
          <p:cNvSpPr/>
          <p:nvPr/>
        </p:nvSpPr>
        <p:spPr>
          <a:xfrm>
            <a:off x="882659" y="5250045"/>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משוב תלמיד </a:t>
            </a:r>
            <a:r>
              <a:rPr lang="he-IL" sz="1800" b="1" kern="12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למורה</a:t>
            </a:r>
            <a:endPar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9" name="Rectangle 18"/>
          <p:cNvSpPr/>
          <p:nvPr/>
        </p:nvSpPr>
        <p:spPr>
          <a:xfrm>
            <a:off x="2941868" y="3782094"/>
            <a:ext cx="2038821" cy="1631056"/>
          </a:xfrm>
          <a:prstGeom prst="rect">
            <a:avLst/>
          </a:prstGeom>
          <a:blipFill>
            <a:blip r:embed="rId9">
              <a:extLst>
                <a:ext uri="{28A0092B-C50C-407E-A947-70E740481C1C}">
                  <a14:useLocalDpi xmlns:a14="http://schemas.microsoft.com/office/drawing/2010/main" val="0"/>
                </a:ext>
              </a:extLst>
            </a:blip>
            <a:srcRect/>
            <a:stretch>
              <a:fillRect l="-31000" r="-31000"/>
            </a:stretch>
          </a:blipFill>
        </p:spPr>
        <p:style>
          <a:lnRef idx="3">
            <a:schemeClr val="lt1">
              <a:hueOff val="0"/>
              <a:satOff val="0"/>
              <a:lumOff val="0"/>
              <a:alphaOff val="0"/>
            </a:schemeClr>
          </a:lnRef>
          <a:fillRef idx="1">
            <a:scrgbClr r="0" g="0" b="0"/>
          </a:fillRef>
          <a:effectRef idx="1">
            <a:schemeClr val="accent1">
              <a:tint val="50000"/>
              <a:hueOff val="-8726342"/>
              <a:satOff val="-469"/>
              <a:lumOff val="7576"/>
              <a:alphaOff val="0"/>
            </a:schemeClr>
          </a:effectRef>
          <a:fontRef idx="minor">
            <a:schemeClr val="lt1">
              <a:hueOff val="0"/>
              <a:satOff val="0"/>
              <a:lumOff val="0"/>
              <a:alphaOff val="0"/>
            </a:schemeClr>
          </a:fontRef>
        </p:style>
      </p:sp>
      <p:sp>
        <p:nvSpPr>
          <p:cNvPr id="20" name="Freeform 19"/>
          <p:cNvSpPr/>
          <p:nvPr/>
        </p:nvSpPr>
        <p:spPr>
          <a:xfrm>
            <a:off x="3125362" y="5250045"/>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לספק דוגמה</a:t>
            </a:r>
          </a:p>
        </p:txBody>
      </p:sp>
      <p:sp>
        <p:nvSpPr>
          <p:cNvPr id="21" name="Rectangle 20"/>
          <p:cNvSpPr/>
          <p:nvPr/>
        </p:nvSpPr>
        <p:spPr>
          <a:xfrm>
            <a:off x="5184571" y="3782094"/>
            <a:ext cx="2038821" cy="1631056"/>
          </a:xfrm>
          <a:prstGeom prst="rect">
            <a:avLst/>
          </a:prstGeom>
          <a:blipFill>
            <a:blip r:embed="rId10">
              <a:extLst>
                <a:ext uri="{28A0092B-C50C-407E-A947-70E740481C1C}">
                  <a14:useLocalDpi xmlns:a14="http://schemas.microsoft.com/office/drawing/2010/main" val="0"/>
                </a:ext>
              </a:extLst>
            </a:blip>
            <a:srcRect/>
            <a:stretch>
              <a:fillRect t="-13000" b="-13000"/>
            </a:stretch>
          </a:blipFill>
        </p:spPr>
        <p:style>
          <a:lnRef idx="3">
            <a:schemeClr val="lt1">
              <a:hueOff val="0"/>
              <a:satOff val="0"/>
              <a:lumOff val="0"/>
              <a:alphaOff val="0"/>
            </a:schemeClr>
          </a:lnRef>
          <a:fillRef idx="1">
            <a:scrgbClr r="0" g="0" b="0"/>
          </a:fillRef>
          <a:effectRef idx="1">
            <a:schemeClr val="accent1">
              <a:tint val="50000"/>
              <a:hueOff val="-10180731"/>
              <a:satOff val="-547"/>
              <a:lumOff val="8839"/>
              <a:alphaOff val="0"/>
            </a:schemeClr>
          </a:effectRef>
          <a:fontRef idx="minor">
            <a:schemeClr val="lt1">
              <a:hueOff val="0"/>
              <a:satOff val="0"/>
              <a:lumOff val="0"/>
              <a:alphaOff val="0"/>
            </a:schemeClr>
          </a:fontRef>
        </p:style>
      </p:sp>
      <p:sp>
        <p:nvSpPr>
          <p:cNvPr id="22" name="Freeform 21"/>
          <p:cNvSpPr/>
          <p:nvPr/>
        </p:nvSpPr>
        <p:spPr>
          <a:xfrm>
            <a:off x="5368065" y="5250045"/>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שמתי לב</a:t>
            </a:r>
          </a:p>
        </p:txBody>
      </p:sp>
      <p:sp>
        <p:nvSpPr>
          <p:cNvPr id="23" name="Rectangle 22"/>
          <p:cNvSpPr/>
          <p:nvPr/>
        </p:nvSpPr>
        <p:spPr>
          <a:xfrm>
            <a:off x="7427275" y="3782094"/>
            <a:ext cx="2038821" cy="1631056"/>
          </a:xfrm>
          <a:prstGeom prst="rect">
            <a:avLst/>
          </a:prstGeom>
          <a:blipFill>
            <a:blip r:embed="rId11">
              <a:extLst>
                <a:ext uri="{28A0092B-C50C-407E-A947-70E740481C1C}">
                  <a14:useLocalDpi xmlns:a14="http://schemas.microsoft.com/office/drawing/2010/main" val="0"/>
                </a:ext>
              </a:extLst>
            </a:blip>
            <a:srcRect/>
            <a:stretch>
              <a:fillRect l="-3000" r="-3000"/>
            </a:stretch>
          </a:blipFill>
        </p:spPr>
        <p:style>
          <a:lnRef idx="3">
            <a:schemeClr val="lt1">
              <a:hueOff val="0"/>
              <a:satOff val="0"/>
              <a:lumOff val="0"/>
              <a:alphaOff val="0"/>
            </a:schemeClr>
          </a:lnRef>
          <a:fillRef idx="1">
            <a:scrgbClr r="0" g="0" b="0"/>
          </a:fillRef>
          <a:effectRef idx="1">
            <a:schemeClr val="accent1">
              <a:tint val="50000"/>
              <a:hueOff val="-11635121"/>
              <a:satOff val="-625"/>
              <a:lumOff val="10101"/>
              <a:alphaOff val="0"/>
            </a:schemeClr>
          </a:effectRef>
          <a:fontRef idx="minor">
            <a:schemeClr val="lt1">
              <a:hueOff val="0"/>
              <a:satOff val="0"/>
              <a:lumOff val="0"/>
              <a:alphaOff val="0"/>
            </a:schemeClr>
          </a:fontRef>
        </p:style>
      </p:sp>
      <p:sp>
        <p:nvSpPr>
          <p:cNvPr id="24" name="Freeform 23"/>
          <p:cNvSpPr/>
          <p:nvPr/>
        </p:nvSpPr>
        <p:spPr>
          <a:xfrm>
            <a:off x="7610769" y="5250045"/>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שבח </a:t>
            </a:r>
            <a:r>
              <a:rPr lang="he-IL" sz="1800" b="1" kern="1200" dirty="0" err="1">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אמיתי</a:t>
            </a:r>
            <a:endPar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25" name="Rectangle 24"/>
          <p:cNvSpPr/>
          <p:nvPr/>
        </p:nvSpPr>
        <p:spPr>
          <a:xfrm>
            <a:off x="9669978" y="3782094"/>
            <a:ext cx="2038821" cy="1631056"/>
          </a:xfrm>
          <a:prstGeom prst="rect">
            <a:avLst/>
          </a:prstGeom>
          <a:blipFill>
            <a:blip r:embed="rId12">
              <a:extLst>
                <a:ext uri="{28A0092B-C50C-407E-A947-70E740481C1C}">
                  <a14:useLocalDpi xmlns:a14="http://schemas.microsoft.com/office/drawing/2010/main" val="0"/>
                </a:ext>
              </a:extLst>
            </a:blip>
            <a:srcRect/>
            <a:stretch>
              <a:fillRect l="-10000" r="-10000"/>
            </a:stretch>
          </a:blipFill>
        </p:spPr>
        <p:style>
          <a:lnRef idx="3">
            <a:schemeClr val="lt1">
              <a:hueOff val="0"/>
              <a:satOff val="0"/>
              <a:lumOff val="0"/>
              <a:alphaOff val="0"/>
            </a:schemeClr>
          </a:lnRef>
          <a:fillRef idx="1">
            <a:scrgbClr r="0" g="0" b="0"/>
          </a:fillRef>
          <a:effectRef idx="1">
            <a:schemeClr val="accent1">
              <a:tint val="50000"/>
              <a:hueOff val="-13089511"/>
              <a:satOff val="-703"/>
              <a:lumOff val="11364"/>
              <a:alphaOff val="0"/>
            </a:schemeClr>
          </a:effectRef>
          <a:fontRef idx="minor">
            <a:schemeClr val="lt1">
              <a:hueOff val="0"/>
              <a:satOff val="0"/>
              <a:lumOff val="0"/>
              <a:alphaOff val="0"/>
            </a:schemeClr>
          </a:fontRef>
        </p:style>
      </p:sp>
      <p:sp>
        <p:nvSpPr>
          <p:cNvPr id="26" name="Freeform 25"/>
          <p:cNvSpPr/>
          <p:nvPr/>
        </p:nvSpPr>
        <p:spPr>
          <a:xfrm>
            <a:off x="9853472" y="5250045"/>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שימוש בפתקים</a:t>
            </a:r>
          </a:p>
        </p:txBody>
      </p:sp>
    </p:spTree>
    <p:extLst>
      <p:ext uri="{BB962C8B-B14F-4D97-AF65-F5344CB8AC3E}">
        <p14:creationId xmlns:p14="http://schemas.microsoft.com/office/powerpoint/2010/main" val="3941937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4" grpId="0" animBg="1"/>
      <p:bldP spid="16" grpId="0" animBg="1"/>
      <p:bldP spid="18" grpId="0" animBg="1"/>
      <p:bldP spid="20" grpId="0" animBg="1"/>
      <p:bldP spid="22" grpId="0" animBg="1"/>
      <p:bldP spid="24" grpId="0" animBg="1"/>
      <p:bldP spid="2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551384" y="-162272"/>
            <a:ext cx="10972800" cy="1143000"/>
          </a:xfrm>
        </p:spPr>
        <p:txBody>
          <a:bodyPr/>
          <a:lstStyle/>
          <a:p>
            <a:pPr>
              <a:lnSpc>
                <a:spcPct val="150000"/>
              </a:lnSpc>
              <a:buSzPct val="25000"/>
              <a:defRPr/>
            </a:pPr>
            <a:r>
              <a:rPr lang="he-IL" b="1" cap="small" dirty="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כללי אצבע </a:t>
            </a:r>
            <a:r>
              <a:rPr lang="he-IL" b="1" cap="small" dirty="0" smtClean="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להערכה - המשך:</a:t>
            </a:r>
            <a:endParaRPr lang="he-IL" b="1" cap="small" dirty="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6" name="Shape 202"/>
          <p:cNvSpPr>
            <a:spLocks noChangeArrowheads="1"/>
          </p:cNvSpPr>
          <p:nvPr/>
        </p:nvSpPr>
        <p:spPr bwMode="auto">
          <a:xfrm>
            <a:off x="-96688" y="-19522"/>
            <a:ext cx="2376264" cy="29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Pct val="25000"/>
              <a:buFontTx/>
              <a:buNone/>
              <a:tabLst/>
              <a:defRPr/>
            </a:pPr>
            <a:r>
              <a:rPr kumimoji="0" lang="he-IL" altLang="he-IL"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תמונות: </a:t>
            </a:r>
            <a:r>
              <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freedigitalpphotos.net</a:t>
            </a:r>
            <a:r>
              <a:rPr kumimoji="0" lang="en-US"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 flicker.com</a:t>
            </a:r>
            <a:endPar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3" name="Rectangle 2"/>
          <p:cNvSpPr/>
          <p:nvPr/>
        </p:nvSpPr>
        <p:spPr>
          <a:xfrm>
            <a:off x="699165" y="1539390"/>
            <a:ext cx="2038821" cy="1631056"/>
          </a:xfrm>
          <a:prstGeom prst="rect">
            <a:avLst/>
          </a:prstGeom>
          <a:blipFill>
            <a:blip r:embed="rId3">
              <a:extLst>
                <a:ext uri="{28A0092B-C50C-407E-A947-70E740481C1C}">
                  <a14:useLocalDpi xmlns:a14="http://schemas.microsoft.com/office/drawing/2010/main" val="0"/>
                </a:ext>
              </a:extLst>
            </a:blip>
            <a:srcRect/>
            <a:stretch>
              <a:fillRect/>
            </a:stretch>
          </a:blipFill>
        </p:spPr>
        <p:style>
          <a:lnRef idx="3">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7" name="Freeform 6"/>
          <p:cNvSpPr/>
          <p:nvPr/>
        </p:nvSpPr>
        <p:spPr>
          <a:xfrm>
            <a:off x="882659" y="3007342"/>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בתחילת השיעור</a:t>
            </a:r>
          </a:p>
        </p:txBody>
      </p:sp>
      <p:sp>
        <p:nvSpPr>
          <p:cNvPr id="9" name="Rectangle 8"/>
          <p:cNvSpPr/>
          <p:nvPr/>
        </p:nvSpPr>
        <p:spPr>
          <a:xfrm>
            <a:off x="2941868" y="1539390"/>
            <a:ext cx="2038821" cy="1631056"/>
          </a:xfrm>
          <a:prstGeom prst="rect">
            <a:avLst/>
          </a:prstGeom>
          <a:blipFill>
            <a:blip r:embed="rId4">
              <a:extLst>
                <a:ext uri="{28A0092B-C50C-407E-A947-70E740481C1C}">
                  <a14:useLocalDpi xmlns:a14="http://schemas.microsoft.com/office/drawing/2010/main" val="0"/>
                </a:ext>
              </a:extLst>
            </a:blip>
            <a:srcRect/>
            <a:stretch>
              <a:fillRect l="-10000" r="-10000"/>
            </a:stretch>
          </a:blipFill>
        </p:spPr>
        <p:style>
          <a:lnRef idx="3">
            <a:schemeClr val="lt1">
              <a:hueOff val="0"/>
              <a:satOff val="0"/>
              <a:lumOff val="0"/>
              <a:alphaOff val="0"/>
            </a:schemeClr>
          </a:lnRef>
          <a:fillRef idx="1">
            <a:scrgbClr r="0" g="0" b="0"/>
          </a:fillRef>
          <a:effectRef idx="1">
            <a:schemeClr val="accent1">
              <a:tint val="50000"/>
              <a:hueOff val="-1454390"/>
              <a:satOff val="-78"/>
              <a:lumOff val="1263"/>
              <a:alphaOff val="0"/>
            </a:schemeClr>
          </a:effectRef>
          <a:fontRef idx="minor">
            <a:schemeClr val="lt1">
              <a:hueOff val="0"/>
              <a:satOff val="0"/>
              <a:lumOff val="0"/>
              <a:alphaOff val="0"/>
            </a:schemeClr>
          </a:fontRef>
        </p:style>
      </p:sp>
      <p:sp>
        <p:nvSpPr>
          <p:cNvPr id="10" name="Freeform 9"/>
          <p:cNvSpPr/>
          <p:nvPr/>
        </p:nvSpPr>
        <p:spPr>
          <a:xfrm>
            <a:off x="3125362" y="3007342"/>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תיעוד התקדמות</a:t>
            </a:r>
          </a:p>
        </p:txBody>
      </p:sp>
      <p:sp>
        <p:nvSpPr>
          <p:cNvPr id="11" name="Rectangle 10"/>
          <p:cNvSpPr/>
          <p:nvPr/>
        </p:nvSpPr>
        <p:spPr>
          <a:xfrm>
            <a:off x="5184571" y="1539390"/>
            <a:ext cx="2038821" cy="1631056"/>
          </a:xfrm>
          <a:prstGeom prst="rect">
            <a:avLst/>
          </a:prstGeom>
          <a:blipFill>
            <a:blip r:embed="rId5">
              <a:extLst>
                <a:ext uri="{28A0092B-C50C-407E-A947-70E740481C1C}">
                  <a14:useLocalDpi xmlns:a14="http://schemas.microsoft.com/office/drawing/2010/main" val="0"/>
                </a:ext>
              </a:extLst>
            </a:blip>
            <a:srcRect/>
            <a:stretch>
              <a:fillRect t="-38000" b="-38000"/>
            </a:stretch>
          </a:blipFill>
        </p:spPr>
        <p:style>
          <a:lnRef idx="3">
            <a:schemeClr val="lt1">
              <a:hueOff val="0"/>
              <a:satOff val="0"/>
              <a:lumOff val="0"/>
              <a:alphaOff val="0"/>
            </a:schemeClr>
          </a:lnRef>
          <a:fillRef idx="1">
            <a:scrgbClr r="0" g="0" b="0"/>
          </a:fillRef>
          <a:effectRef idx="1">
            <a:schemeClr val="accent1">
              <a:tint val="50000"/>
              <a:hueOff val="-2908780"/>
              <a:satOff val="-156"/>
              <a:lumOff val="2525"/>
              <a:alphaOff val="0"/>
            </a:schemeClr>
          </a:effectRef>
          <a:fontRef idx="minor">
            <a:schemeClr val="lt1">
              <a:hueOff val="0"/>
              <a:satOff val="0"/>
              <a:lumOff val="0"/>
              <a:alphaOff val="0"/>
            </a:schemeClr>
          </a:fontRef>
        </p:style>
      </p:sp>
      <p:sp>
        <p:nvSpPr>
          <p:cNvPr id="12" name="Freeform 11"/>
          <p:cNvSpPr/>
          <p:nvPr/>
        </p:nvSpPr>
        <p:spPr>
          <a:xfrm>
            <a:off x="5368065" y="3007342"/>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רישום הערות</a:t>
            </a:r>
          </a:p>
        </p:txBody>
      </p:sp>
      <p:sp>
        <p:nvSpPr>
          <p:cNvPr id="13" name="Rectangle 12"/>
          <p:cNvSpPr/>
          <p:nvPr/>
        </p:nvSpPr>
        <p:spPr>
          <a:xfrm>
            <a:off x="7427275" y="1539390"/>
            <a:ext cx="2038821" cy="1631056"/>
          </a:xfrm>
          <a:prstGeom prst="rect">
            <a:avLst/>
          </a:prstGeom>
          <a:blipFill>
            <a:blip r:embed="rId6">
              <a:extLst>
                <a:ext uri="{28A0092B-C50C-407E-A947-70E740481C1C}">
                  <a14:useLocalDpi xmlns:a14="http://schemas.microsoft.com/office/drawing/2010/main" val="0"/>
                </a:ext>
              </a:extLst>
            </a:blip>
            <a:srcRect/>
            <a:stretch>
              <a:fillRect t="-20000" b="-20000"/>
            </a:stretch>
          </a:blipFill>
        </p:spPr>
        <p:style>
          <a:lnRef idx="3">
            <a:schemeClr val="lt1">
              <a:hueOff val="0"/>
              <a:satOff val="0"/>
              <a:lumOff val="0"/>
              <a:alphaOff val="0"/>
            </a:schemeClr>
          </a:lnRef>
          <a:fillRef idx="1">
            <a:scrgbClr r="0" g="0" b="0"/>
          </a:fillRef>
          <a:effectRef idx="1">
            <a:schemeClr val="accent1">
              <a:tint val="50000"/>
              <a:hueOff val="-4363171"/>
              <a:satOff val="-234"/>
              <a:lumOff val="3788"/>
              <a:alphaOff val="0"/>
            </a:schemeClr>
          </a:effectRef>
          <a:fontRef idx="minor">
            <a:schemeClr val="lt1">
              <a:hueOff val="0"/>
              <a:satOff val="0"/>
              <a:lumOff val="0"/>
              <a:alphaOff val="0"/>
            </a:schemeClr>
          </a:fontRef>
        </p:style>
      </p:sp>
      <p:sp>
        <p:nvSpPr>
          <p:cNvPr id="14" name="Freeform 13"/>
          <p:cNvSpPr/>
          <p:nvPr/>
        </p:nvSpPr>
        <p:spPr>
          <a:xfrm>
            <a:off x="7610769" y="3007342"/>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משוב ממבוגר</a:t>
            </a:r>
          </a:p>
        </p:txBody>
      </p:sp>
      <p:sp>
        <p:nvSpPr>
          <p:cNvPr id="15" name="Rectangle 14"/>
          <p:cNvSpPr/>
          <p:nvPr/>
        </p:nvSpPr>
        <p:spPr>
          <a:xfrm>
            <a:off x="9669978" y="1539390"/>
            <a:ext cx="2038821" cy="1631056"/>
          </a:xfrm>
          <a:prstGeom prst="rect">
            <a:avLst/>
          </a:prstGeom>
          <a:blipFill>
            <a:blip r:embed="rId7">
              <a:extLst>
                <a:ext uri="{28A0092B-C50C-407E-A947-70E740481C1C}">
                  <a14:useLocalDpi xmlns:a14="http://schemas.microsoft.com/office/drawing/2010/main" val="0"/>
                </a:ext>
              </a:extLst>
            </a:blip>
            <a:srcRect/>
            <a:stretch>
              <a:fillRect l="-14000" r="-14000"/>
            </a:stretch>
          </a:blipFill>
        </p:spPr>
        <p:style>
          <a:lnRef idx="3">
            <a:schemeClr val="lt1">
              <a:hueOff val="0"/>
              <a:satOff val="0"/>
              <a:lumOff val="0"/>
              <a:alphaOff val="0"/>
            </a:schemeClr>
          </a:lnRef>
          <a:fillRef idx="1">
            <a:scrgbClr r="0" g="0" b="0"/>
          </a:fillRef>
          <a:effectRef idx="1">
            <a:schemeClr val="accent1">
              <a:tint val="50000"/>
              <a:hueOff val="-5817561"/>
              <a:satOff val="-312"/>
              <a:lumOff val="5051"/>
              <a:alphaOff val="0"/>
            </a:schemeClr>
          </a:effectRef>
          <a:fontRef idx="minor">
            <a:schemeClr val="lt1">
              <a:hueOff val="0"/>
              <a:satOff val="0"/>
              <a:lumOff val="0"/>
              <a:alphaOff val="0"/>
            </a:schemeClr>
          </a:fontRef>
        </p:style>
      </p:sp>
      <p:sp>
        <p:nvSpPr>
          <p:cNvPr id="16" name="Freeform 15"/>
          <p:cNvSpPr/>
          <p:nvPr/>
        </p:nvSpPr>
        <p:spPr>
          <a:xfrm>
            <a:off x="9853472" y="3007342"/>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משוב בין תלמידים</a:t>
            </a:r>
          </a:p>
        </p:txBody>
      </p:sp>
      <p:sp>
        <p:nvSpPr>
          <p:cNvPr id="17" name="Rectangle 16"/>
          <p:cNvSpPr/>
          <p:nvPr/>
        </p:nvSpPr>
        <p:spPr>
          <a:xfrm>
            <a:off x="699165" y="3782094"/>
            <a:ext cx="2038821" cy="1631056"/>
          </a:xfrm>
          <a:prstGeom prst="rect">
            <a:avLst/>
          </a:prstGeom>
          <a:blipFill>
            <a:blip r:embed="rId8">
              <a:extLst>
                <a:ext uri="{28A0092B-C50C-407E-A947-70E740481C1C}">
                  <a14:useLocalDpi xmlns:a14="http://schemas.microsoft.com/office/drawing/2010/main" val="0"/>
                </a:ext>
              </a:extLst>
            </a:blip>
            <a:srcRect/>
            <a:stretch>
              <a:fillRect l="-10000" r="-10000"/>
            </a:stretch>
          </a:blipFill>
        </p:spPr>
        <p:style>
          <a:lnRef idx="3">
            <a:schemeClr val="lt1">
              <a:hueOff val="0"/>
              <a:satOff val="0"/>
              <a:lumOff val="0"/>
              <a:alphaOff val="0"/>
            </a:schemeClr>
          </a:lnRef>
          <a:fillRef idx="1">
            <a:scrgbClr r="0" g="0" b="0"/>
          </a:fillRef>
          <a:effectRef idx="1">
            <a:schemeClr val="accent1">
              <a:tint val="50000"/>
              <a:hueOff val="-7271951"/>
              <a:satOff val="-391"/>
              <a:lumOff val="6313"/>
              <a:alphaOff val="0"/>
            </a:schemeClr>
          </a:effectRef>
          <a:fontRef idx="minor">
            <a:schemeClr val="lt1">
              <a:hueOff val="0"/>
              <a:satOff val="0"/>
              <a:lumOff val="0"/>
              <a:alphaOff val="0"/>
            </a:schemeClr>
          </a:fontRef>
        </p:style>
      </p:sp>
      <p:sp>
        <p:nvSpPr>
          <p:cNvPr id="18" name="Freeform 17"/>
          <p:cNvSpPr/>
          <p:nvPr/>
        </p:nvSpPr>
        <p:spPr>
          <a:xfrm>
            <a:off x="882659" y="5250045"/>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משוב תלמיד </a:t>
            </a:r>
            <a:r>
              <a:rPr lang="he-IL" sz="1800" b="1" kern="1200"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למורה</a:t>
            </a:r>
            <a:endPar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19" name="Rectangle 18"/>
          <p:cNvSpPr/>
          <p:nvPr/>
        </p:nvSpPr>
        <p:spPr>
          <a:xfrm>
            <a:off x="2941868" y="3782094"/>
            <a:ext cx="2038821" cy="1631056"/>
          </a:xfrm>
          <a:prstGeom prst="rect">
            <a:avLst/>
          </a:prstGeom>
          <a:blipFill>
            <a:blip r:embed="rId9">
              <a:extLst>
                <a:ext uri="{28A0092B-C50C-407E-A947-70E740481C1C}">
                  <a14:useLocalDpi xmlns:a14="http://schemas.microsoft.com/office/drawing/2010/main" val="0"/>
                </a:ext>
              </a:extLst>
            </a:blip>
            <a:srcRect/>
            <a:stretch>
              <a:fillRect l="-31000" r="-31000"/>
            </a:stretch>
          </a:blipFill>
        </p:spPr>
        <p:style>
          <a:lnRef idx="3">
            <a:schemeClr val="lt1">
              <a:hueOff val="0"/>
              <a:satOff val="0"/>
              <a:lumOff val="0"/>
              <a:alphaOff val="0"/>
            </a:schemeClr>
          </a:lnRef>
          <a:fillRef idx="1">
            <a:scrgbClr r="0" g="0" b="0"/>
          </a:fillRef>
          <a:effectRef idx="1">
            <a:schemeClr val="accent1">
              <a:tint val="50000"/>
              <a:hueOff val="-8726342"/>
              <a:satOff val="-469"/>
              <a:lumOff val="7576"/>
              <a:alphaOff val="0"/>
            </a:schemeClr>
          </a:effectRef>
          <a:fontRef idx="minor">
            <a:schemeClr val="lt1">
              <a:hueOff val="0"/>
              <a:satOff val="0"/>
              <a:lumOff val="0"/>
              <a:alphaOff val="0"/>
            </a:schemeClr>
          </a:fontRef>
        </p:style>
      </p:sp>
      <p:sp>
        <p:nvSpPr>
          <p:cNvPr id="20" name="Freeform 19"/>
          <p:cNvSpPr/>
          <p:nvPr/>
        </p:nvSpPr>
        <p:spPr>
          <a:xfrm>
            <a:off x="3125362" y="5250045"/>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לספק דוגמה</a:t>
            </a:r>
          </a:p>
        </p:txBody>
      </p:sp>
      <p:sp>
        <p:nvSpPr>
          <p:cNvPr id="21" name="Rectangle 20"/>
          <p:cNvSpPr/>
          <p:nvPr/>
        </p:nvSpPr>
        <p:spPr>
          <a:xfrm>
            <a:off x="5184571" y="3782094"/>
            <a:ext cx="2038821" cy="1631056"/>
          </a:xfrm>
          <a:prstGeom prst="rect">
            <a:avLst/>
          </a:prstGeom>
          <a:blipFill>
            <a:blip r:embed="rId10">
              <a:extLst>
                <a:ext uri="{28A0092B-C50C-407E-A947-70E740481C1C}">
                  <a14:useLocalDpi xmlns:a14="http://schemas.microsoft.com/office/drawing/2010/main" val="0"/>
                </a:ext>
              </a:extLst>
            </a:blip>
            <a:srcRect/>
            <a:stretch>
              <a:fillRect t="-13000" b="-13000"/>
            </a:stretch>
          </a:blipFill>
        </p:spPr>
        <p:style>
          <a:lnRef idx="3">
            <a:schemeClr val="lt1">
              <a:hueOff val="0"/>
              <a:satOff val="0"/>
              <a:lumOff val="0"/>
              <a:alphaOff val="0"/>
            </a:schemeClr>
          </a:lnRef>
          <a:fillRef idx="1">
            <a:scrgbClr r="0" g="0" b="0"/>
          </a:fillRef>
          <a:effectRef idx="1">
            <a:schemeClr val="accent1">
              <a:tint val="50000"/>
              <a:hueOff val="-10180731"/>
              <a:satOff val="-547"/>
              <a:lumOff val="8839"/>
              <a:alphaOff val="0"/>
            </a:schemeClr>
          </a:effectRef>
          <a:fontRef idx="minor">
            <a:schemeClr val="lt1">
              <a:hueOff val="0"/>
              <a:satOff val="0"/>
              <a:lumOff val="0"/>
              <a:alphaOff val="0"/>
            </a:schemeClr>
          </a:fontRef>
        </p:style>
      </p:sp>
      <p:sp>
        <p:nvSpPr>
          <p:cNvPr id="22" name="Freeform 21"/>
          <p:cNvSpPr/>
          <p:nvPr/>
        </p:nvSpPr>
        <p:spPr>
          <a:xfrm>
            <a:off x="5368065" y="5250045"/>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שמתי לב</a:t>
            </a:r>
          </a:p>
        </p:txBody>
      </p:sp>
      <p:sp>
        <p:nvSpPr>
          <p:cNvPr id="23" name="Rectangle 22"/>
          <p:cNvSpPr/>
          <p:nvPr/>
        </p:nvSpPr>
        <p:spPr>
          <a:xfrm>
            <a:off x="7427275" y="3782094"/>
            <a:ext cx="2038821" cy="1631056"/>
          </a:xfrm>
          <a:prstGeom prst="rect">
            <a:avLst/>
          </a:prstGeom>
          <a:blipFill>
            <a:blip r:embed="rId11">
              <a:extLst>
                <a:ext uri="{28A0092B-C50C-407E-A947-70E740481C1C}">
                  <a14:useLocalDpi xmlns:a14="http://schemas.microsoft.com/office/drawing/2010/main" val="0"/>
                </a:ext>
              </a:extLst>
            </a:blip>
            <a:srcRect/>
            <a:stretch>
              <a:fillRect l="-3000" r="-3000"/>
            </a:stretch>
          </a:blipFill>
        </p:spPr>
        <p:style>
          <a:lnRef idx="3">
            <a:schemeClr val="lt1">
              <a:hueOff val="0"/>
              <a:satOff val="0"/>
              <a:lumOff val="0"/>
              <a:alphaOff val="0"/>
            </a:schemeClr>
          </a:lnRef>
          <a:fillRef idx="1">
            <a:scrgbClr r="0" g="0" b="0"/>
          </a:fillRef>
          <a:effectRef idx="1">
            <a:schemeClr val="accent1">
              <a:tint val="50000"/>
              <a:hueOff val="-11635121"/>
              <a:satOff val="-625"/>
              <a:lumOff val="10101"/>
              <a:alphaOff val="0"/>
            </a:schemeClr>
          </a:effectRef>
          <a:fontRef idx="minor">
            <a:schemeClr val="lt1">
              <a:hueOff val="0"/>
              <a:satOff val="0"/>
              <a:lumOff val="0"/>
              <a:alphaOff val="0"/>
            </a:schemeClr>
          </a:fontRef>
        </p:style>
      </p:sp>
      <p:sp>
        <p:nvSpPr>
          <p:cNvPr id="24" name="Freeform 23"/>
          <p:cNvSpPr/>
          <p:nvPr/>
        </p:nvSpPr>
        <p:spPr>
          <a:xfrm>
            <a:off x="7610769" y="5250045"/>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שבח </a:t>
            </a:r>
            <a:r>
              <a:rPr lang="he-IL" sz="1800" b="1" kern="1200" dirty="0" err="1">
                <a:effectLst>
                  <a:outerShdw blurRad="38100" dist="38100" dir="2700000" algn="tl">
                    <a:srgbClr val="000000">
                      <a:alpha val="43137"/>
                    </a:srgbClr>
                  </a:outerShdw>
                </a:effectLst>
                <a:latin typeface="David" panose="020E0502060401010101" pitchFamily="34" charset="-79"/>
                <a:cs typeface="David" panose="020E0502060401010101" pitchFamily="34" charset="-79"/>
              </a:rPr>
              <a:t>אמיתי</a:t>
            </a:r>
            <a:endPar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25" name="Rectangle 24"/>
          <p:cNvSpPr/>
          <p:nvPr/>
        </p:nvSpPr>
        <p:spPr>
          <a:xfrm>
            <a:off x="9669978" y="3782094"/>
            <a:ext cx="2038821" cy="1631056"/>
          </a:xfrm>
          <a:prstGeom prst="rect">
            <a:avLst/>
          </a:prstGeom>
          <a:blipFill>
            <a:blip r:embed="rId12">
              <a:extLst>
                <a:ext uri="{28A0092B-C50C-407E-A947-70E740481C1C}">
                  <a14:useLocalDpi xmlns:a14="http://schemas.microsoft.com/office/drawing/2010/main" val="0"/>
                </a:ext>
              </a:extLst>
            </a:blip>
            <a:srcRect/>
            <a:stretch>
              <a:fillRect l="-10000" r="-10000"/>
            </a:stretch>
          </a:blipFill>
        </p:spPr>
        <p:style>
          <a:lnRef idx="3">
            <a:schemeClr val="lt1">
              <a:hueOff val="0"/>
              <a:satOff val="0"/>
              <a:lumOff val="0"/>
              <a:alphaOff val="0"/>
            </a:schemeClr>
          </a:lnRef>
          <a:fillRef idx="1">
            <a:scrgbClr r="0" g="0" b="0"/>
          </a:fillRef>
          <a:effectRef idx="1">
            <a:schemeClr val="accent1">
              <a:tint val="50000"/>
              <a:hueOff val="-13089511"/>
              <a:satOff val="-703"/>
              <a:lumOff val="11364"/>
              <a:alphaOff val="0"/>
            </a:schemeClr>
          </a:effectRef>
          <a:fontRef idx="minor">
            <a:schemeClr val="lt1">
              <a:hueOff val="0"/>
              <a:satOff val="0"/>
              <a:lumOff val="0"/>
              <a:alphaOff val="0"/>
            </a:schemeClr>
          </a:fontRef>
        </p:style>
      </p:sp>
      <p:sp>
        <p:nvSpPr>
          <p:cNvPr id="26" name="Freeform 25"/>
          <p:cNvSpPr/>
          <p:nvPr/>
        </p:nvSpPr>
        <p:spPr>
          <a:xfrm>
            <a:off x="9853472" y="5250045"/>
            <a:ext cx="1814550" cy="570869"/>
          </a:xfrm>
          <a:custGeom>
            <a:avLst/>
            <a:gdLst>
              <a:gd name="connsiteX0" fmla="*/ 0 w 1814550"/>
              <a:gd name="connsiteY0" fmla="*/ 0 h 570869"/>
              <a:gd name="connsiteX1" fmla="*/ 1058488 w 1814550"/>
              <a:gd name="connsiteY1" fmla="*/ 0 h 570869"/>
              <a:gd name="connsiteX2" fmla="*/ 1274721 w 1814550"/>
              <a:gd name="connsiteY2" fmla="*/ -61083 h 570869"/>
              <a:gd name="connsiteX3" fmla="*/ 1512125 w 1814550"/>
              <a:gd name="connsiteY3" fmla="*/ 0 h 570869"/>
              <a:gd name="connsiteX4" fmla="*/ 1814550 w 1814550"/>
              <a:gd name="connsiteY4" fmla="*/ 0 h 570869"/>
              <a:gd name="connsiteX5" fmla="*/ 1814550 w 1814550"/>
              <a:gd name="connsiteY5" fmla="*/ 95145 h 570869"/>
              <a:gd name="connsiteX6" fmla="*/ 1814550 w 1814550"/>
              <a:gd name="connsiteY6" fmla="*/ 95145 h 570869"/>
              <a:gd name="connsiteX7" fmla="*/ 1814550 w 1814550"/>
              <a:gd name="connsiteY7" fmla="*/ 237862 h 570869"/>
              <a:gd name="connsiteX8" fmla="*/ 1814550 w 1814550"/>
              <a:gd name="connsiteY8" fmla="*/ 570869 h 570869"/>
              <a:gd name="connsiteX9" fmla="*/ 1512125 w 1814550"/>
              <a:gd name="connsiteY9" fmla="*/ 570869 h 570869"/>
              <a:gd name="connsiteX10" fmla="*/ 1058488 w 1814550"/>
              <a:gd name="connsiteY10" fmla="*/ 570869 h 570869"/>
              <a:gd name="connsiteX11" fmla="*/ 1058488 w 1814550"/>
              <a:gd name="connsiteY11" fmla="*/ 570869 h 570869"/>
              <a:gd name="connsiteX12" fmla="*/ 0 w 1814550"/>
              <a:gd name="connsiteY12" fmla="*/ 570869 h 570869"/>
              <a:gd name="connsiteX13" fmla="*/ 0 w 1814550"/>
              <a:gd name="connsiteY13" fmla="*/ 237862 h 570869"/>
              <a:gd name="connsiteX14" fmla="*/ 0 w 1814550"/>
              <a:gd name="connsiteY14" fmla="*/ 95145 h 570869"/>
              <a:gd name="connsiteX15" fmla="*/ 0 w 1814550"/>
              <a:gd name="connsiteY15" fmla="*/ 95145 h 570869"/>
              <a:gd name="connsiteX16" fmla="*/ 0 w 1814550"/>
              <a:gd name="connsiteY16" fmla="*/ 0 h 57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4550" h="570869">
                <a:moveTo>
                  <a:pt x="0" y="0"/>
                </a:moveTo>
                <a:lnTo>
                  <a:pt x="1058488" y="0"/>
                </a:lnTo>
                <a:lnTo>
                  <a:pt x="1274721" y="-61083"/>
                </a:lnTo>
                <a:lnTo>
                  <a:pt x="1512125" y="0"/>
                </a:lnTo>
                <a:lnTo>
                  <a:pt x="1814550" y="0"/>
                </a:lnTo>
                <a:lnTo>
                  <a:pt x="1814550" y="95145"/>
                </a:lnTo>
                <a:lnTo>
                  <a:pt x="1814550" y="95145"/>
                </a:lnTo>
                <a:lnTo>
                  <a:pt x="1814550" y="237862"/>
                </a:lnTo>
                <a:lnTo>
                  <a:pt x="1814550" y="570869"/>
                </a:lnTo>
                <a:lnTo>
                  <a:pt x="1512125" y="570869"/>
                </a:lnTo>
                <a:lnTo>
                  <a:pt x="1058488" y="570869"/>
                </a:lnTo>
                <a:lnTo>
                  <a:pt x="1058488" y="570869"/>
                </a:lnTo>
                <a:lnTo>
                  <a:pt x="0" y="570869"/>
                </a:lnTo>
                <a:lnTo>
                  <a:pt x="0" y="237862"/>
                </a:lnTo>
                <a:lnTo>
                  <a:pt x="0" y="95145"/>
                </a:lnTo>
                <a:lnTo>
                  <a:pt x="0" y="95145"/>
                </a:lnTo>
                <a:lnTo>
                  <a:pt x="0" y="0"/>
                </a:lnTo>
                <a:close/>
              </a:path>
            </a:pathLst>
          </a:custGeom>
        </p:spPr>
        <p:style>
          <a:lnRef idx="3">
            <a:schemeClr val="lt1">
              <a:hueOff val="0"/>
              <a:satOff val="0"/>
              <a:lumOff val="0"/>
              <a:alphaOff val="0"/>
            </a:schemeClr>
          </a:lnRef>
          <a:fillRef idx="1">
            <a:schemeClr val="accent6">
              <a:hueOff val="0"/>
              <a:satOff val="0"/>
              <a:lumOff val="0"/>
              <a:alphaOff val="0"/>
            </a:schemeClr>
          </a:fillRef>
          <a:effectRef idx="1">
            <a:schemeClr val="accent6">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he-IL" sz="1800" b="1" kern="1200"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שימוש בפתקים</a:t>
            </a:r>
          </a:p>
        </p:txBody>
      </p:sp>
    </p:spTree>
    <p:extLst>
      <p:ext uri="{BB962C8B-B14F-4D97-AF65-F5344CB8AC3E}">
        <p14:creationId xmlns:p14="http://schemas.microsoft.com/office/powerpoint/2010/main" val="3535771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fade">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500"/>
                                        <p:tgtEl>
                                          <p:spTgt spid="2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fade">
                                      <p:cBhvr>
                                        <p:cTn id="58" dur="500"/>
                                        <p:tgtEl>
                                          <p:spTgt spid="24"/>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fade">
                                      <p:cBhvr>
                                        <p:cTn id="66" dur="500"/>
                                        <p:tgtEl>
                                          <p:spTgt spid="22"/>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500"/>
                                        <p:tgtEl>
                                          <p:spTgt spid="1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fade">
                                      <p:cBhvr>
                                        <p:cTn id="74" dur="500"/>
                                        <p:tgtEl>
                                          <p:spTgt spid="20"/>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500"/>
                                        <p:tgtEl>
                                          <p:spTgt spid="1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2" grpId="0" animBg="1"/>
      <p:bldP spid="14" grpId="0" animBg="1"/>
      <p:bldP spid="16" grpId="0" animBg="1"/>
      <p:bldP spid="18" grpId="0" animBg="1"/>
      <p:bldP spid="20" grpId="0" animBg="1"/>
      <p:bldP spid="22" grpId="0" animBg="1"/>
      <p:bldP spid="24"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551384" y="-162272"/>
            <a:ext cx="10972800" cy="1143000"/>
          </a:xfrm>
        </p:spPr>
        <p:txBody>
          <a:bodyPr/>
          <a:lstStyle/>
          <a:p>
            <a:pPr>
              <a:lnSpc>
                <a:spcPct val="150000"/>
              </a:lnSpc>
              <a:buSzPct val="25000"/>
              <a:defRPr/>
            </a:pPr>
            <a:r>
              <a:rPr lang="he-IL" b="1" cap="small" dirty="0" smtClean="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התעודה הריקה</a:t>
            </a:r>
            <a:endParaRPr lang="he-IL" b="1" cap="small" dirty="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6" name="Shape 202"/>
          <p:cNvSpPr>
            <a:spLocks noChangeArrowheads="1"/>
          </p:cNvSpPr>
          <p:nvPr/>
        </p:nvSpPr>
        <p:spPr bwMode="auto">
          <a:xfrm>
            <a:off x="-96688" y="-19522"/>
            <a:ext cx="2376264" cy="29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Pct val="25000"/>
              <a:buFontTx/>
              <a:buNone/>
              <a:tabLst/>
              <a:defRPr/>
            </a:pPr>
            <a:r>
              <a:rPr kumimoji="0" lang="he-IL" altLang="he-IL"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תמונות: </a:t>
            </a:r>
            <a:r>
              <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freedigitalpphotos.net</a:t>
            </a:r>
            <a:r>
              <a:rPr kumimoji="0" lang="en-US"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 flicker.com</a:t>
            </a:r>
            <a:endPar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מלבן 1"/>
          <p:cNvSpPr/>
          <p:nvPr/>
        </p:nvSpPr>
        <p:spPr>
          <a:xfrm>
            <a:off x="551384" y="936010"/>
            <a:ext cx="11233248" cy="6186309"/>
          </a:xfrm>
          <a:prstGeom prst="rect">
            <a:avLst/>
          </a:prstGeom>
        </p:spPr>
        <p:txBody>
          <a:bodyPr wrap="square">
            <a:spAutoFit/>
          </a:bodyPr>
          <a:lstStyle/>
          <a:p>
            <a:pPr algn="r" rtl="1">
              <a:lnSpc>
                <a:spcPct val="150000"/>
              </a:lnSpc>
            </a:pPr>
            <a:endParaRPr lang="en-US" sz="2400" dirty="0"/>
          </a:p>
          <a:p>
            <a:pPr algn="r" rtl="1">
              <a:lnSpc>
                <a:spcPct val="150000"/>
              </a:lnSpc>
            </a:pPr>
            <a:r>
              <a:rPr lang="he-IL" sz="2400" b="1" dirty="0"/>
              <a:t>הכלי שלפניכם עשוי להשאיר אתכם מופתעים. במסגרת הכלי אנו ניתן לכל התלמידים, כשבוע לפני חלוקת התעודות או כשבוע לפני יום הורים, צילום של תעודה ריקה. התלמידים יתבקשו למלא את התעודה הריקה על פי מה שהם חושבים שמגיע להם ולהחזיר אותה אלינו. בנוסף, מלבד ציונים, נבקש מהתלמידים להוסיף משפט הסבר לציון שהם חושבים שמגיע להם. </a:t>
            </a:r>
            <a:endParaRPr lang="en-US" sz="2400" b="1" dirty="0"/>
          </a:p>
          <a:p>
            <a:pPr algn="r" rtl="1">
              <a:lnSpc>
                <a:spcPct val="150000"/>
              </a:lnSpc>
            </a:pPr>
            <a:r>
              <a:rPr lang="he-IL" sz="2400" b="1" dirty="0"/>
              <a:t>במקרים רבים תלמידים נוהגים להעריך את עצמם בהערכת חסר או באופן מדויק למדי. כלומר, אנשים בכלל ותלמידים בפרט, יודעים להעריך את עצמם באופן מחובר למציאות בהתאם למידת ההשקעה, הרצינות, הידע שנצבר ותוצאות המבחנים.</a:t>
            </a:r>
            <a:endParaRPr lang="en-US" sz="2400" b="1" dirty="0"/>
          </a:p>
          <a:p>
            <a:pPr algn="r" rtl="1">
              <a:lnSpc>
                <a:spcPct val="150000"/>
              </a:lnSpc>
            </a:pPr>
            <a:r>
              <a:rPr lang="he-IL" sz="2400" dirty="0"/>
              <a:t> </a:t>
            </a:r>
            <a:endParaRPr lang="en-US" sz="2400" dirty="0"/>
          </a:p>
          <a:p>
            <a:pPr algn="r" rtl="1">
              <a:lnSpc>
                <a:spcPct val="150000"/>
              </a:lnSpc>
            </a:pPr>
            <a:r>
              <a:rPr lang="he-IL" sz="2400" dirty="0"/>
              <a:t> </a:t>
            </a:r>
            <a:endParaRPr lang="en-US" sz="2400" dirty="0"/>
          </a:p>
        </p:txBody>
      </p:sp>
    </p:spTree>
    <p:extLst>
      <p:ext uri="{BB962C8B-B14F-4D97-AF65-F5344CB8AC3E}">
        <p14:creationId xmlns:p14="http://schemas.microsoft.com/office/powerpoint/2010/main" val="151311144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551384" y="-162272"/>
            <a:ext cx="10972800" cy="1143000"/>
          </a:xfrm>
        </p:spPr>
        <p:txBody>
          <a:bodyPr/>
          <a:lstStyle/>
          <a:p>
            <a:pPr>
              <a:lnSpc>
                <a:spcPct val="150000"/>
              </a:lnSpc>
              <a:buSzPct val="25000"/>
              <a:defRPr/>
            </a:pPr>
            <a:r>
              <a:rPr lang="he-IL" b="1" cap="small" dirty="0" smtClean="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התעודה הריקה</a:t>
            </a:r>
            <a:endParaRPr lang="he-IL" b="1" cap="small" dirty="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6" name="Shape 202"/>
          <p:cNvSpPr>
            <a:spLocks noChangeArrowheads="1"/>
          </p:cNvSpPr>
          <p:nvPr/>
        </p:nvSpPr>
        <p:spPr bwMode="auto">
          <a:xfrm>
            <a:off x="-96688" y="-19522"/>
            <a:ext cx="2376264" cy="29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Pct val="25000"/>
              <a:buFontTx/>
              <a:buNone/>
              <a:tabLst/>
              <a:defRPr/>
            </a:pPr>
            <a:r>
              <a:rPr kumimoji="0" lang="he-IL" altLang="he-IL"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תמונות: </a:t>
            </a:r>
            <a:r>
              <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freedigitalpphotos.net</a:t>
            </a:r>
            <a:r>
              <a:rPr kumimoji="0" lang="en-US"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 flicker.com</a:t>
            </a:r>
            <a:endPar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מלבן 1"/>
          <p:cNvSpPr/>
          <p:nvPr/>
        </p:nvSpPr>
        <p:spPr>
          <a:xfrm>
            <a:off x="421160" y="274637"/>
            <a:ext cx="11233248" cy="6463308"/>
          </a:xfrm>
          <a:prstGeom prst="rect">
            <a:avLst/>
          </a:prstGeom>
        </p:spPr>
        <p:txBody>
          <a:bodyPr wrap="square">
            <a:spAutoFit/>
          </a:bodyPr>
          <a:lstStyle/>
          <a:p>
            <a:pPr algn="r" rtl="1"/>
            <a:endParaRPr lang="en-US" dirty="0"/>
          </a:p>
          <a:p>
            <a:pPr algn="r" rtl="1"/>
            <a:r>
              <a:rPr lang="he-IL" dirty="0"/>
              <a:t> </a:t>
            </a:r>
            <a:endParaRPr lang="en-US" dirty="0"/>
          </a:p>
          <a:p>
            <a:pPr algn="r" rtl="1">
              <a:lnSpc>
                <a:spcPct val="150000"/>
              </a:lnSpc>
            </a:pPr>
            <a:r>
              <a:rPr lang="he-IL" sz="2400" b="1" dirty="0"/>
              <a:t>במסגרת יום הורים או במסגרת שיחות אישיות, מומלץ לקיים שיחה שבה נראה את התעודה שהתלמיד מילא, נשווה בין התעודות ונקיים שיח על ההערכות של התלמיד להערכות של המורים. במקרים של הערכת חסר, קרי, אותם מקרים בהם התלמיד העריך את עצמו בציון נמוך מהציון שהוא אמור לקבל ננסה לחזק את תפיסת התלמיד את עצמנו להעלות את ביטחונו העצמי בעשייתו. מן הצד השני, במקרים של הערכת יתר נוכל לעמוד יחד עם התלמיד על הסיבה לפער ולנסות להבין את מקורו. בין אם מדובר בהערכות חסר או יתר, השיחות הללו מסייעות לפיתוח תפישת מציאות טובה יותר אצל התלמידים ובמקרים רבים אף מסייעות לפיתוח  ביטחון עצמי. לשיחות אלו חשיבות רבה לפיתוח הקשר שבין המאמץ המוקדש ללימודים לתוצאות התעודה. זהו קשר שיכול לסייע ללמידה ולהכנה טובה ולאפשר לתלמידים לכוון את מאמציהם לעבר תוצאות רצויות. </a:t>
            </a:r>
            <a:endParaRPr lang="en-US" sz="2400" b="1" dirty="0"/>
          </a:p>
          <a:p>
            <a:pPr algn="r" rtl="1"/>
            <a:r>
              <a:rPr lang="he-IL" dirty="0"/>
              <a:t> </a:t>
            </a:r>
            <a:endParaRPr lang="en-US" dirty="0"/>
          </a:p>
        </p:txBody>
      </p:sp>
    </p:spTree>
    <p:extLst>
      <p:ext uri="{BB962C8B-B14F-4D97-AF65-F5344CB8AC3E}">
        <p14:creationId xmlns:p14="http://schemas.microsoft.com/office/powerpoint/2010/main" val="330503898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551384" y="-162272"/>
            <a:ext cx="10972800" cy="1143000"/>
          </a:xfrm>
        </p:spPr>
        <p:txBody>
          <a:bodyPr/>
          <a:lstStyle/>
          <a:p>
            <a:pPr>
              <a:lnSpc>
                <a:spcPct val="150000"/>
              </a:lnSpc>
              <a:buSzPct val="25000"/>
              <a:defRPr/>
            </a:pPr>
            <a:r>
              <a:rPr lang="he-IL" b="1" cap="small" dirty="0" smtClean="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ציון כפול</a:t>
            </a:r>
            <a:endParaRPr lang="he-IL" b="1" cap="small" dirty="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6" name="Shape 202"/>
          <p:cNvSpPr>
            <a:spLocks noChangeArrowheads="1"/>
          </p:cNvSpPr>
          <p:nvPr/>
        </p:nvSpPr>
        <p:spPr bwMode="auto">
          <a:xfrm>
            <a:off x="-96688" y="-19522"/>
            <a:ext cx="2376264" cy="29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Pct val="25000"/>
              <a:buFontTx/>
              <a:buNone/>
              <a:tabLst/>
              <a:defRPr/>
            </a:pPr>
            <a:r>
              <a:rPr kumimoji="0" lang="he-IL" altLang="he-IL"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תמונות: </a:t>
            </a:r>
            <a:r>
              <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freedigitalpphotos.net</a:t>
            </a:r>
            <a:r>
              <a:rPr kumimoji="0" lang="en-US"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 flicker.com</a:t>
            </a:r>
            <a:endPar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 name="מלבן 1"/>
          <p:cNvSpPr/>
          <p:nvPr/>
        </p:nvSpPr>
        <p:spPr>
          <a:xfrm>
            <a:off x="551384" y="936010"/>
            <a:ext cx="11233248" cy="5355312"/>
          </a:xfrm>
          <a:prstGeom prst="rect">
            <a:avLst/>
          </a:prstGeom>
        </p:spPr>
        <p:txBody>
          <a:bodyPr wrap="square">
            <a:spAutoFit/>
          </a:bodyPr>
          <a:lstStyle/>
          <a:p>
            <a:pPr marL="0" marR="0" algn="r" rtl="1">
              <a:lnSpc>
                <a:spcPct val="150000"/>
              </a:lnSpc>
              <a:spcBef>
                <a:spcPts val="0"/>
              </a:spcBef>
              <a:spcAft>
                <a:spcPts val="0"/>
              </a:spcAft>
            </a:pPr>
            <a:r>
              <a:rPr lang="he-IL" dirty="0">
                <a:latin typeface="Calibri" panose="020F0502020204030204" pitchFamily="34" charset="0"/>
                <a:ea typeface="Calibri" panose="020F0502020204030204" pitchFamily="34" charset="0"/>
                <a:cs typeface="David" panose="020E0502060401010101" pitchFamily="34" charset="-79"/>
              </a:rPr>
              <a:t> </a:t>
            </a:r>
            <a:endParaRPr lang="en-US" sz="1600" dirty="0">
              <a:latin typeface="Calibri" panose="020F0502020204030204" pitchFamily="34" charset="0"/>
              <a:ea typeface="Calibri" panose="020F0502020204030204" pitchFamily="34" charset="0"/>
            </a:endParaRPr>
          </a:p>
          <a:p>
            <a:pPr marL="0" marR="0" algn="r" rtl="1">
              <a:lnSpc>
                <a:spcPct val="150000"/>
              </a:lnSpc>
              <a:spcBef>
                <a:spcPts val="0"/>
              </a:spcBef>
              <a:spcAft>
                <a:spcPts val="0"/>
              </a:spcAft>
            </a:pPr>
            <a:r>
              <a:rPr lang="he-IL" sz="2400" b="1" dirty="0">
                <a:latin typeface="Calibri" panose="020F0502020204030204" pitchFamily="34" charset="0"/>
                <a:ea typeface="Calibri" panose="020F0502020204030204" pitchFamily="34" charset="0"/>
                <a:cs typeface="David" panose="020E0502060401010101" pitchFamily="34" charset="-79"/>
              </a:rPr>
              <a:t>על פי כלי זה לכל בחינה, או מטלה יינתן ציון כפול. האחד הוא הציון הרגיל המשקף את ידע התלמיד. השני יכול לכלול אלמנטים שונים כדוגמת הערכת המורה את השקעת התלמיד לקראת המבחן, עזרה לזולת בהקשר של המבחן וכדומה. </a:t>
            </a:r>
            <a:endParaRPr lang="en-US" sz="2000" b="1" dirty="0">
              <a:latin typeface="Calibri" panose="020F0502020204030204" pitchFamily="34" charset="0"/>
              <a:ea typeface="Calibri" panose="020F0502020204030204" pitchFamily="34" charset="0"/>
            </a:endParaRPr>
          </a:p>
          <a:p>
            <a:pPr marL="0" marR="0" algn="r" rtl="1">
              <a:lnSpc>
                <a:spcPct val="150000"/>
              </a:lnSpc>
              <a:spcBef>
                <a:spcPts val="0"/>
              </a:spcBef>
              <a:spcAft>
                <a:spcPts val="0"/>
              </a:spcAft>
            </a:pPr>
            <a:r>
              <a:rPr lang="he-IL" dirty="0">
                <a:latin typeface="Calibri" panose="020F0502020204030204" pitchFamily="34" charset="0"/>
                <a:ea typeface="Calibri" panose="020F0502020204030204" pitchFamily="34" charset="0"/>
                <a:cs typeface="David" panose="020E0502060401010101" pitchFamily="34" charset="-79"/>
              </a:rPr>
              <a:t> </a:t>
            </a:r>
            <a:endParaRPr lang="en-US" sz="1600" dirty="0">
              <a:latin typeface="Calibri" panose="020F0502020204030204" pitchFamily="34" charset="0"/>
              <a:ea typeface="Calibri" panose="020F0502020204030204" pitchFamily="34" charset="0"/>
            </a:endParaRPr>
          </a:p>
          <a:p>
            <a:pPr algn="r">
              <a:lnSpc>
                <a:spcPct val="150000"/>
              </a:lnSpc>
            </a:pPr>
            <a:r>
              <a:rPr lang="he-IL" sz="2400" b="1" dirty="0">
                <a:latin typeface="Calibri" panose="020F0502020204030204" pitchFamily="34" charset="0"/>
                <a:ea typeface="Calibri" panose="020F0502020204030204" pitchFamily="34" charset="0"/>
                <a:cs typeface="David" panose="020E0502060401010101" pitchFamily="34" charset="-79"/>
              </a:rPr>
              <a:t>באופן זה, על המבחן יכול תלמיד משקיע לקבל 60+80, קרי 60 הוא הציון על הבחינה ו- 80 על מידת ההשקעה. תלמיד אחר יכול לקבל 90+50, קרי 90 הוא הציון על הבחינה ו- 50 על רצינות בלימודים והשקעה בשיעור. המסר הכללי שנעביר לתלמידי הוא שהציון המסכם של התלמידים במקצוע מורכב משכלול של שני הציונים הללו, כל זאת מתוך תפיסה לפיה אנחנו באמת רוצים לתת משקל להשקעה בלימודים שאינה משתקפת בהכרח בציון הבחינה</a:t>
            </a:r>
            <a:endParaRPr lang="en-US" sz="2400" b="1" dirty="0"/>
          </a:p>
        </p:txBody>
      </p:sp>
    </p:spTree>
    <p:extLst>
      <p:ext uri="{BB962C8B-B14F-4D97-AF65-F5344CB8AC3E}">
        <p14:creationId xmlns:p14="http://schemas.microsoft.com/office/powerpoint/2010/main" val="323086160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p:cNvSpPr>
            <a:spLocks noGrp="1"/>
          </p:cNvSpPr>
          <p:nvPr>
            <p:ph type="title"/>
          </p:nvPr>
        </p:nvSpPr>
        <p:spPr>
          <a:xfrm>
            <a:off x="551384" y="-162272"/>
            <a:ext cx="10972800" cy="1143000"/>
          </a:xfrm>
        </p:spPr>
        <p:txBody>
          <a:bodyPr/>
          <a:lstStyle/>
          <a:p>
            <a:pPr>
              <a:lnSpc>
                <a:spcPct val="150000"/>
              </a:lnSpc>
              <a:buSzPct val="25000"/>
              <a:defRPr/>
            </a:pPr>
            <a:r>
              <a:rPr lang="he-IL" b="1" cap="small" dirty="0" smtClean="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rPr>
              <a:t>הערכת עמיתים</a:t>
            </a:r>
            <a:endParaRPr lang="he-IL" b="1" cap="small" dirty="0">
              <a:ln>
                <a:solidFill>
                  <a:schemeClr val="tx1"/>
                </a:solidFill>
              </a:ln>
              <a:solidFill>
                <a:schemeClr val="accent6">
                  <a:lumMod val="75000"/>
                </a:schemeClr>
              </a:solidFill>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
        <p:nvSpPr>
          <p:cNvPr id="6" name="Shape 202"/>
          <p:cNvSpPr>
            <a:spLocks noChangeArrowheads="1"/>
          </p:cNvSpPr>
          <p:nvPr/>
        </p:nvSpPr>
        <p:spPr bwMode="auto">
          <a:xfrm>
            <a:off x="-96688" y="-19522"/>
            <a:ext cx="2376264" cy="29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lgn="r" rtl="1">
              <a:spcBef>
                <a:spcPct val="20000"/>
              </a:spcBef>
              <a:buFont typeface="Arial" panose="020B0604020202020204" pitchFamily="34" charset="0"/>
              <a:buChar char="•"/>
              <a:defRPr sz="3200">
                <a:solidFill>
                  <a:schemeClr val="tx1"/>
                </a:solidFill>
                <a:latin typeface="Calibri" panose="020F0502020204030204" pitchFamily="34" charset="0"/>
                <a:cs typeface="Arial" panose="020B0604020202020204" pitchFamily="34" charset="0"/>
              </a:defRPr>
            </a:lvl1pPr>
            <a:lvl2pPr marL="742950" indent="-285750" algn="r" rtl="1">
              <a:spcBef>
                <a:spcPct val="20000"/>
              </a:spcBef>
              <a:buFont typeface="Arial" panose="020B0604020202020204" pitchFamily="34" charset="0"/>
              <a:buChar char="–"/>
              <a:defRPr sz="2800">
                <a:solidFill>
                  <a:schemeClr val="tx1"/>
                </a:solidFill>
                <a:latin typeface="Calibri" panose="020F0502020204030204" pitchFamily="34" charset="0"/>
                <a:cs typeface="Arial" panose="020B0604020202020204" pitchFamily="34" charset="0"/>
              </a:defRPr>
            </a:lvl2pPr>
            <a:lvl3pPr marL="1143000" indent="-228600" algn="r" rtl="1">
              <a:spcBef>
                <a:spcPct val="20000"/>
              </a:spcBef>
              <a:buFont typeface="Arial" panose="020B0604020202020204" pitchFamily="34" charset="0"/>
              <a:buChar char="•"/>
              <a:defRPr sz="2400">
                <a:solidFill>
                  <a:schemeClr val="tx1"/>
                </a:solidFill>
                <a:latin typeface="Calibri" panose="020F0502020204030204" pitchFamily="34" charset="0"/>
                <a:cs typeface="Arial" panose="020B0604020202020204" pitchFamily="34" charset="0"/>
              </a:defRPr>
            </a:lvl3pPr>
            <a:lvl4pPr marL="16002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4pPr>
            <a:lvl5pPr marL="2057400" indent="-228600" algn="r" rtl="1">
              <a:spcBef>
                <a:spcPct val="20000"/>
              </a:spcBef>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5pPr>
            <a:lvl6pPr marL="25146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6pPr>
            <a:lvl7pPr marL="29718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7pPr>
            <a:lvl8pPr marL="34290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8pPr>
            <a:lvl9pPr marL="3886200" indent="-228600" algn="r" rtl="1"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Pct val="25000"/>
              <a:buFontTx/>
              <a:buNone/>
              <a:tabLst/>
              <a:defRPr/>
            </a:pPr>
            <a:r>
              <a:rPr kumimoji="0" lang="he-IL" altLang="he-IL" sz="9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Arial" panose="020B0604020202020204" pitchFamily="34" charset="0"/>
              </a:rPr>
              <a:t>תמונות: </a:t>
            </a:r>
            <a:r>
              <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freedigitalpphotos.net</a:t>
            </a:r>
            <a:r>
              <a:rPr kumimoji="0" lang="en-US"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rPr>
              <a:t>, flicker.com</a:t>
            </a:r>
            <a:endParaRPr kumimoji="0" lang="he-IL" altLang="he-IL" sz="900" b="0" i="0" u="none" strike="noStrike" kern="1200" cap="none" spc="0" normalizeH="0" baseline="0" noProof="0" dirty="0">
              <a:ln>
                <a:noFill/>
              </a:ln>
              <a:solidFill>
                <a:srgbClr val="538CD5"/>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28" name="TextBox 27"/>
          <p:cNvSpPr txBox="1"/>
          <p:nvPr/>
        </p:nvSpPr>
        <p:spPr>
          <a:xfrm>
            <a:off x="1415480" y="1655980"/>
            <a:ext cx="3672408" cy="954107"/>
          </a:xfrm>
          <a:prstGeom prst="rect">
            <a:avLst/>
          </a:prstGeom>
          <a:noFill/>
        </p:spPr>
        <p:txBody>
          <a:bodyPr wrap="square" rtlCol="1">
            <a:spAutoFit/>
          </a:bodyPr>
          <a:lstStyle/>
          <a:p>
            <a:pPr algn="ct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יתרונות  בהערכה הנעשית ע"י  תלמידים</a:t>
            </a:r>
          </a:p>
        </p:txBody>
      </p:sp>
      <p:pic>
        <p:nvPicPr>
          <p:cNvPr id="29" name="תמונה 9"/>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388085" y="2924944"/>
            <a:ext cx="2143125" cy="2143125"/>
          </a:xfrm>
          <a:prstGeom prst="rect">
            <a:avLst/>
          </a:prstGeom>
          <a:ln>
            <a:noFill/>
          </a:ln>
          <a:effectLst>
            <a:outerShdw blurRad="292100" dist="139700" dir="2700000" algn="tl" rotWithShape="0">
              <a:srgbClr val="333333">
                <a:alpha val="65000"/>
              </a:srgbClr>
            </a:outerShdw>
          </a:effectLst>
        </p:spPr>
      </p:pic>
      <p:pic>
        <p:nvPicPr>
          <p:cNvPr id="30" name="תמונה 10"/>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180121" y="2897835"/>
            <a:ext cx="2143125" cy="2143125"/>
          </a:xfrm>
          <a:prstGeom prst="rect">
            <a:avLst/>
          </a:prstGeom>
          <a:ln>
            <a:noFill/>
          </a:ln>
          <a:effectLst>
            <a:outerShdw blurRad="292100" dist="139700" dir="2700000" algn="tl" rotWithShape="0">
              <a:srgbClr val="333333">
                <a:alpha val="65000"/>
              </a:srgbClr>
            </a:outerShdw>
          </a:effectLst>
        </p:spPr>
      </p:pic>
      <p:sp>
        <p:nvSpPr>
          <p:cNvPr id="31" name="מלבן 3"/>
          <p:cNvSpPr/>
          <p:nvPr/>
        </p:nvSpPr>
        <p:spPr>
          <a:xfrm>
            <a:off x="7151220" y="1655981"/>
            <a:ext cx="4616856" cy="954107"/>
          </a:xfrm>
          <a:prstGeom prst="rect">
            <a:avLst/>
          </a:prstGeom>
          <a:ln>
            <a:noFill/>
          </a:ln>
        </p:spPr>
        <p:txBody>
          <a:bodyPr wrap="square">
            <a:spAutoFit/>
          </a:bodyPr>
          <a:lstStyle/>
          <a:p>
            <a:pPr lvl="0" algn="ct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קשיים </a:t>
            </a:r>
            <a:r>
              <a:rPr lang="he-IL" sz="28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בהערכה הנעשית</a:t>
            </a:r>
            <a:r>
              <a:rPr lang="en-US" sz="28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r>
            <a:br>
              <a:rPr lang="en-US" sz="28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br>
            <a:r>
              <a:rPr lang="he-IL" sz="28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 </a:t>
            </a:r>
            <a:r>
              <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ע"י </a:t>
            </a:r>
            <a:r>
              <a:rPr lang="he-IL" sz="2800" b="1" dirty="0" smtClean="0">
                <a:effectLst>
                  <a:outerShdw blurRad="38100" dist="38100" dir="2700000" algn="tl">
                    <a:srgbClr val="000000">
                      <a:alpha val="43137"/>
                    </a:srgbClr>
                  </a:outerShdw>
                </a:effectLst>
                <a:latin typeface="David" panose="020E0502060401010101" pitchFamily="34" charset="-79"/>
                <a:cs typeface="David" panose="020E0502060401010101" pitchFamily="34" charset="-79"/>
              </a:rPr>
              <a:t>תלמידים</a:t>
            </a:r>
            <a:endParaRPr lang="he-IL" sz="2800" b="1" dirty="0">
              <a:effectLst>
                <a:outerShdw blurRad="38100" dist="38100" dir="2700000" algn="tl">
                  <a:srgbClr val="000000">
                    <a:alpha val="43137"/>
                  </a:srgbClr>
                </a:outerShdw>
              </a:effectLst>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89587722"/>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ppt_x"/>
                                          </p:val>
                                        </p:tav>
                                        <p:tav tm="100000">
                                          <p:val>
                                            <p:strVal val="#ppt_x"/>
                                          </p:val>
                                        </p:tav>
                                      </p:tavLst>
                                    </p:anim>
                                    <p:anim calcmode="lin" valueType="num">
                                      <p:cBhvr additive="base">
                                        <p:cTn id="12"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heel(1)">
                                      <p:cBhvr>
                                        <p:cTn id="17" dur="2000"/>
                                        <p:tgtEl>
                                          <p:spTgt spid="28"/>
                                        </p:tgtEl>
                                      </p:cBhvr>
                                    </p:animEffect>
                                  </p:childTnLst>
                                </p:cTn>
                              </p:par>
                              <p:par>
                                <p:cTn id="18" presetID="21" presetClass="entr" presetSubtype="1"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heel(1)">
                                      <p:cBhvr>
                                        <p:cTn id="2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10301</TotalTime>
  <Words>696</Words>
  <Application>Microsoft Office PowerPoint</Application>
  <PresentationFormat>מסך רחב</PresentationFormat>
  <Paragraphs>216</Paragraphs>
  <Slides>9</Slides>
  <Notes>9</Notes>
  <HiddenSlides>0</HiddenSlides>
  <MMClips>0</MMClips>
  <ScaleCrop>false</ScaleCrop>
  <HeadingPairs>
    <vt:vector size="6" baseType="variant">
      <vt:variant>
        <vt:lpstr>גופנים בשימוש</vt:lpstr>
      </vt:variant>
      <vt:variant>
        <vt:i4>6</vt:i4>
      </vt:variant>
      <vt:variant>
        <vt:lpstr>ערכת נושא</vt:lpstr>
      </vt:variant>
      <vt:variant>
        <vt:i4>2</vt:i4>
      </vt:variant>
      <vt:variant>
        <vt:lpstr>כותרות שקופיות</vt:lpstr>
      </vt:variant>
      <vt:variant>
        <vt:i4>9</vt:i4>
      </vt:variant>
    </vt:vector>
  </HeadingPairs>
  <TitlesOfParts>
    <vt:vector size="17" baseType="lpstr">
      <vt:lpstr>Arial</vt:lpstr>
      <vt:lpstr>Times New Roman</vt:lpstr>
      <vt:lpstr>David</vt:lpstr>
      <vt:lpstr>Calibri Light</vt:lpstr>
      <vt:lpstr>Calibri</vt:lpstr>
      <vt:lpstr>Tahoma</vt:lpstr>
      <vt:lpstr>Office Theme</vt:lpstr>
      <vt:lpstr>1_Office Theme</vt:lpstr>
      <vt:lpstr>מצגת של PowerPoint‏</vt:lpstr>
      <vt:lpstr>מצגת של PowerPoint‏</vt:lpstr>
      <vt:lpstr>כללי אצבע להערכה</vt:lpstr>
      <vt:lpstr>כללי אצבע להערכה - המשך:</vt:lpstr>
      <vt:lpstr>כללי אצבע להערכה - המשך:</vt:lpstr>
      <vt:lpstr>התעודה הריקה</vt:lpstr>
      <vt:lpstr>התעודה הריקה</vt:lpstr>
      <vt:lpstr>ציון כפול</vt:lpstr>
      <vt:lpstr>הערכת עמיתים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EYAL</dc:creator>
  <cp:lastModifiedBy>Sharon</cp:lastModifiedBy>
  <cp:revision>567</cp:revision>
  <dcterms:created xsi:type="dcterms:W3CDTF">2013-06-26T08:59:51Z</dcterms:created>
  <dcterms:modified xsi:type="dcterms:W3CDTF">2020-02-03T18:12:34Z</dcterms:modified>
</cp:coreProperties>
</file>